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31"/>
  </p:notesMasterIdLst>
  <p:sldIdLst>
    <p:sldId id="256" r:id="rId4"/>
    <p:sldId id="293" r:id="rId5"/>
    <p:sldId id="449" r:id="rId6"/>
    <p:sldId id="278" r:id="rId7"/>
    <p:sldId id="277" r:id="rId8"/>
    <p:sldId id="380" r:id="rId9"/>
    <p:sldId id="365" r:id="rId10"/>
    <p:sldId id="426" r:id="rId11"/>
    <p:sldId id="428" r:id="rId12"/>
    <p:sldId id="411" r:id="rId13"/>
    <p:sldId id="430" r:id="rId14"/>
    <p:sldId id="459" r:id="rId15"/>
    <p:sldId id="398" r:id="rId16"/>
    <p:sldId id="366" r:id="rId17"/>
    <p:sldId id="399" r:id="rId18"/>
    <p:sldId id="473" r:id="rId19"/>
    <p:sldId id="476" r:id="rId20"/>
    <p:sldId id="474" r:id="rId21"/>
    <p:sldId id="475" r:id="rId22"/>
    <p:sldId id="308" r:id="rId23"/>
    <p:sldId id="300" r:id="rId24"/>
    <p:sldId id="385" r:id="rId25"/>
    <p:sldId id="472" r:id="rId26"/>
    <p:sldId id="283" r:id="rId27"/>
    <p:sldId id="461" r:id="rId28"/>
    <p:sldId id="368" r:id="rId29"/>
    <p:sldId id="287" r:id="rId30"/>
  </p:sldIdLst>
  <p:sldSz cx="12188825" cy="6858000"/>
  <p:notesSz cx="6858000" cy="9144000"/>
  <p:embeddedFontLst>
    <p:embeddedFont>
      <p:font typeface="Merriweather Sans" pitchFamily="2" charset="77"/>
      <p:regular r:id="rId32"/>
      <p:bold r:id="rId33"/>
      <p:italic r:id="rId34"/>
      <p:boldItalic r:id="rId35"/>
    </p:embeddedFont>
    <p:embeddedFont>
      <p:font typeface="Poppins Medium" panose="020B0604020202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Light" panose="020F0302020204030204" pitchFamily="34" charset="0"/>
      <p:regular r:id="rId44"/>
      <p:bold r:id="rId45"/>
      <p:italic r:id="rId46"/>
      <p:boldItalic r:id="rId47"/>
    </p:embeddedFont>
    <p:embeddedFont>
      <p:font typeface="Roboto Medium"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A14"/>
    <a:srgbClr val="0000FF"/>
    <a:srgbClr val="FFE6CC"/>
    <a:srgbClr val="FFFFFF"/>
    <a:srgbClr val="FFF2CC"/>
    <a:srgbClr val="CCFFCC"/>
    <a:srgbClr val="FFFAB2"/>
    <a:srgbClr val="FDFFE0"/>
    <a:srgbClr val="99CC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p:restoredTop sz="65739"/>
  </p:normalViewPr>
  <p:slideViewPr>
    <p:cSldViewPr snapToGrid="0">
      <p:cViewPr varScale="1">
        <p:scale>
          <a:sx n="128" d="100"/>
          <a:sy n="128" d="100"/>
        </p:scale>
        <p:origin x="3360" y="168"/>
      </p:cViewPr>
      <p:guideLst>
        <p:guide orient="horz" pos="2160"/>
        <p:guide pos="3839"/>
        <p:guide orient="horz" pos="3945"/>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Staff Product Cybersecurity Architect at Torc Robotics.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is an introduction of the AVCDL for non-cybersecurity individuals.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Here's an overview diagram of the AVCDL framework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has roughly 70 processes spread across eight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foundation, requirements, design, implementation, verification, release,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collected into three groups.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first, the foundation phase contains those processes we do across the entirety of the product line.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established these processes once and apply to every project.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when you're talking about roles and responsibilities, those on a product-by-product basis.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same is true for the overall requirements, tool chain support, or incident response.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 next group contain the inter-developmental phases.</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These are the build-the-product phases. They follow the same general pattern as a standard development lifecycle where we have requirements, design, implementation, verification and release phases.</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 post-developmental phases include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where we're handling the product once it’s been released.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it's also where we handle retiring the product, whether permanently or for RMA. We have to consider the cybersecurity standpoint, including the organizational IP and cryptographic materials in the device. This is regardless of whether we need to send it back to a supplier for repair or retire it from service.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Taken together, these phases and processes represent the totality of the product lifecycle from a cybersecurity perspective.</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504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Here's an overview diagram of the AVCDL framework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has roughly 70 processes spread across eight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foundation, requirements, design, implementation, verification, release,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collected into three groups.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first, the foundation phase contains those processes we do across the entirety of the product line.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established these processes once and apply to every project.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when you're talking about roles and responsibilities, those on a product-by-product basis.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same is true for the overall requirements, tool chain support, or incident response.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group contain the inter-developmental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the build-the-product phases. They follow the same general pattern as a standard development lifecycle where we have requirements, design, implementation, verification and release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Finally, the post-developmental phases include operation and decommissioning.</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This is where we're handling the product once it’s been released.</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And it's also where we handle retiring the product, whether permanently or for RMA. We have to consider the cybersecurity standpoint, including the organizational IP and cryptographic materials in the device. This is regardless of whether we need to send it back to a supplier for repair or retire it from service.</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Taken together, these phases and processes represent the totality of the product lifecycle from a cybersecurity perspective.</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55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392C085F-76AC-50DC-A7FE-437EEA057814}"/>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CCD2BFBB-A19A-2381-CA50-18942D5FD38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78383-C7D2-4057-B40C-7DB7FE7B0B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might look at the AVCDL and think that there are a lot of activities there.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 we really need all these activities to ensure cybersecurity for the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a good question.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two areas that we think about in a realm known as defense-in-depth that we base our choice for cybersecurity activities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design deficiencies and implementation defects.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way to approach cybersecurity within a product is by assessing the product after it's built. This can be done using penetration testing or earlier on in the development process with extensions to what would normally be considered compiler features such as static and dynamic analysis, as well as more sophisticated after-the-fact testing, such as using the analog to unit testing that being fuzz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you can have secure code reviews alongside of traditional functional code reviews.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these activities address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where the system itself has implemented cybersecurity related elements incorrectly.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more sophisticated approach allows us to address design deficiencies where the elements of the system were not designed taking cybersecurity into consideration.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use activities like security design reviews, attack surface analysis and threat modeling.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notice that there're duals of these last two activities in the verification phase where we perform a threat modeling review and an attack surface analysis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allows us to ensure that the deficiencies identified in the design phase were in fact addressed by the time we get to the verification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the combination of these two approaches addressing both the design deficiencies and the implementation defects that give us the highest level of certainty that we've managed to attain sufficient cybersecurity rigor.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594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might look at the AVCDL and think that there are a lot of activities there.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Do we really need all these activities to ensure cybersecurity for the product?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a good question.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two areas that we think about in a realm known as defense-in-depth that we base our choice for cybersecurity activities 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design deficiencies and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classic way to approach cybersecurity within a product is by assessing the product after it's built. This can be done using penetration testing or earlier on in the development process with extensions to what would normally be considered compiler features such as static and dynamic analysis, as well as more sophisticated after-the-fact testing, such as using the analog to unit testing that being fuzz testing.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can have secure code reviews alongside of traditional functional code reviews.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these activities address implementation defects.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where the system itself has implemented cybersecurity related elements incorrectly.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more sophisticated approach allows us to address design deficiencies where the elements of the system were not designed taking cybersecurity into consideration.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use activities like security design reviews, attack surface analysis and threat modeling.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notice that there're duals of these last two activities in the verification phase where we perform a threat modeling review and an attack surface analysis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allows us to ensure that the deficiencies identified in the design phase were in fact addressed by the time we get to the verification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the combination of these two approaches addressing both the design deficiencies and the implementation defects that give us the highest level of certainty that we've managed to attain sufficient cybersecurity rigor.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681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might look at the AVCDL and think that there are a lot of activities there.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Do we really need all these activities to ensure cybersecurity for the product?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a good question.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two areas that we think about in a realm known as defense-in-depth that we base our choice for cybersecurity activities 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design deficiencies and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way to approach cybersecurity within a product is by assessing the product after it's built. This can be done using penetration testing or earlier on in the development process with extensions to what would normally be considered compiler features such as static and dynamic analysis, as well as more sophisticated after-the-fact testing, such as using the analog to unit testing that being fuzz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you can have secure code reviews alongside of traditional functional code reviews.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these activities address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where the system itself has implemented cybersecurity related elements incorrectly.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more sophisticated approach allows us to address design deficiencies where the elements of the system were not designed taking cybersecurity into consideration.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use activities like security design reviews, attack surface analysis and threat modeling.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notice that there're duals of these last two activities in the verification phase where we perform a threat modeling review and an attack surface analysis review.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ensure that the deficiencies identified in the design phase were in fact addressed by the time we get to the verification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the combination of these two approaches addressing both the design deficiencies and the implementation defects that give us the highest level of certainty that we've managed to attain sufficient cybersecurity rigor.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132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might look at the AVCDL and think that there are a lot of activities there.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Do we really need all these activities to ensure cybersecurity for the product?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a good question.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two areas that we think about in a realm known as defense-in-depth that we base our choice for cybersecurity activities 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design deficiencies and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way to approach cybersecurity within a product is by assessing the product after it's built. This can be done using penetration testing or earlier on in the development process with extensions to what would normally be considered compiler features such as static and dynamic analysis, as well as more sophisticated after-the-fact testing, such as using the analog to unit testing that being fuzz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you can have secure code reviews alongside of traditional functional code reviews.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these activities address implementation defects.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where the system itself has implemented cybersecurity related elements incorrectly.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more sophisticated approach allows us to address design deficiencies where the elements of the system were not designed taking cybersecurity into consideration.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use activities like security design reviews, attack surface analysis and threat modeling.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notice that there're duals of these last two activities in the verification phase where we perform a threat modeling review and an attack surface analysis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allows us to ensure that the deficiencies identified in the design phase were in fact addressed by the time we get to the verification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the combination of these two approaches addressing both the design deficiencies and the implementation defects that give us the highest level of certainty that we've managed to attain sufficient cybersecurity rigor.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632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a:extLst>
            <a:ext uri="{FF2B5EF4-FFF2-40B4-BE49-F238E27FC236}">
              <a16:creationId xmlns:a16="http://schemas.microsoft.com/office/drawing/2014/main" id="{04087102-BD68-E125-5199-EF73C94FBBC3}"/>
            </a:ext>
          </a:extLst>
        </p:cNvPr>
        <p:cNvGrpSpPr/>
        <p:nvPr/>
      </p:nvGrpSpPr>
      <p:grpSpPr>
        <a:xfrm>
          <a:off x="0" y="0"/>
          <a:ext cx="0" cy="0"/>
          <a:chOff x="0" y="0"/>
          <a:chExt cx="0" cy="0"/>
        </a:xfrm>
      </p:grpSpPr>
      <p:sp>
        <p:nvSpPr>
          <p:cNvPr id="883" name="Google Shape;883;g9be77bb27e_0_84:notes">
            <a:extLst>
              <a:ext uri="{FF2B5EF4-FFF2-40B4-BE49-F238E27FC236}">
                <a16:creationId xmlns:a16="http://schemas.microsoft.com/office/drawing/2014/main" id="{E8D7D64D-79E5-9CD2-E2EF-B4A8085CDDD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a:extLst>
              <a:ext uri="{FF2B5EF4-FFF2-40B4-BE49-F238E27FC236}">
                <a16:creationId xmlns:a16="http://schemas.microsoft.com/office/drawing/2014/main" id="{F91D51D9-B0E5-197E-3228-C6235DF362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This dual approach of looking at deficiencies separately from defects also has the advantage that it is far more cost effective to find and correct issues early 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As opposed to later, as illustrated here in these two overlays, one was done in 1976 and the other in 1995 estimating the cost of mitigating a discovered defect in the code.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And as you can see the 1995 data, which is far more in depth in terms of the the material they had to draw 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if we're fixing things in the implementation and verification phase, we are spending, you know, 100 to 500.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And by the time we get out to of the release product, nearly 900 times the amount that we would have spent had we made the correction in the design phase.</a:t>
            </a:r>
            <a:endParaRPr lang="en-US" dirty="0"/>
          </a:p>
        </p:txBody>
      </p:sp>
    </p:spTree>
    <p:extLst>
      <p:ext uri="{BB962C8B-B14F-4D97-AF65-F5344CB8AC3E}">
        <p14:creationId xmlns:p14="http://schemas.microsoft.com/office/powerpoint/2010/main" val="259155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8FD03903-CB79-5A4C-6203-F956AA5ABCB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47F1AEE8-55CB-9A9C-8A8E-57F229DC124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14DE4FE-E72C-0E3E-952A-595BC15D6E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a moment to talk about implementation methodologies.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Some people look at this rectilinear representation of the AVCDL framework and say, well that that's a waterfall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reality, this representation was chosen because it is the most compact way to present the information showing the different phases, their processes, and how they are grouped together.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 statement about implementation methodology.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fact, the AVCDL is implementation methodology neutral.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an important point because in any highly complex system, such as an autonomous vehicle, there are dozens of components, produced by multiple suppliers, each with their own development processes and implementation methodology. It’s critical to be able to align cybersecurity activities regardless of the particular implementation methodology being used.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we'll look at two specific methodologies which the AVCDL addresses directly.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2468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458C6E7-41FA-A9D1-F906-B4ED94498347}"/>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CDCEAEF5-BD90-3050-B71F-06C90587BCF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90FAB043-8B73-6DC3-1EDA-CD0A603FB2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methodology is most heavily used by safety groups.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the V-model implementation methodology.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see it realized in ASPICE and the like. ISO 26262 also leans into this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explanation of how the AVCDL accommodates the V-model is explained in an elaboration document titled Understanding Verification and Validation in an AVCDL Context.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17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A46395B-2FA9-9214-3BCC-EF53EA36336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CCD73FE-A927-44EB-7376-B4EADC550F40}"/>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5AEEFF51-A01E-CAB5-F104-D2FC1EE53D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second implementation methodology of note is one which has become a favorite of development, that is the cyclic implementation methodology.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methodology has actually been around for quite some time. It’s short-cycled and iterative in approach. Two specific realizations are spiral and agile.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see here is how the AVCDL framework could be visualized in such an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an elaboration document, Understanding Cybersecurity Risk Freshness in an AVCDL Context, which covers the implications of the cyclic implementation methodology and the feedback loops that go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10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t>The AVCDL is a cybersecurity development lifecycle designed to address the needs of safety-critical cyber-physical systems such as those in the automotive industry where in recent years we've seen the introduction of increasingly sophisticated computer-based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has led to the creation of a number technical and regulatory standards intended to address the cybersecurity concerns these systems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notably are ISO/SAE 21434 related to cybersecurity engineering for road vehicles and UN R155 regarding road vehicle cybersecurity.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take a moment to look at the greater cybersecurity standards and regulations ecosystem.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1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 important element provided by all AVCDL processes is a workflow diagram like the one shown here.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From the standpoint of project management, this is a useful and important source of information as it enables them to know what individuals and resources will be required, what activities will be undertaken, what outputs, and what reports will be generated by the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what we're looking at is the threat modeling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this process, we undertake three distinct activities, threat model creation, threat model analysis, and threat candidate triage.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you can see, we call out the actors, inputs, outputs, and reports.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Additionally, we have optional feedback that may lead to updating the threat model itself.</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Once the triage activity is complete, the final artifact is fed into a common threat ranking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documents that include these workflows provide detailed explanations about these activities and what motivates them.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They also provide information about the artifacts and reports, and how they're structured.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All this information is critical to being able to plan and schedule these activities, and also to coordinate the dependencies between groups and for the process overall.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05056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might imagine covering an entire cybersecurity development lifecycle requires a lot of explanation.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AVCDL doesn't simply provide a single huge tome to do so.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broken up into many different pieces allowing for both incremental adoption and for focused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document covers the basics of the AVCDL, how it was constructed, what the various goals of the AVCDL are, the requirements for various cybersecurity roles referenced, as well as how each of the phases decomposes into a set of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set of secondary and elaboration documents covers each of these processes in detail and provides additional material that help understanding the processes and specific concepts that are used within the AVCDL.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also a set of templates and working materials to assist cybersecurity SMEs in performing the various activities necessary to implement the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it's important to consider that the supply chain is a critical part of cybersecurity engineering.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there's a set of documents dedicated strictly to the supply chain, including creation of the cybersecurity interface agreement and a set of templates to assist in that process.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sngStrike" dirty="0"/>
              <a:t>Finally, there is a set of introductory blog posts created to give individuals who don't work in cybersecurity an understanding of various concepts that cybersecurity relies upon to accomplish its mission.</a:t>
            </a:r>
          </a:p>
          <a:p>
            <a:pPr marL="0" lvl="0" indent="0" algn="l" rtl="0">
              <a:spcBef>
                <a:spcPts val="0"/>
              </a:spcBef>
              <a:spcAft>
                <a:spcPts val="0"/>
              </a:spcAft>
              <a:buNone/>
            </a:pPr>
            <a:endParaRPr lang="en-US" strike="sngStrike"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1959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sngStrike" dirty="0"/>
              <a:t>As you might imagine covering an entire cybersecurity development lifecycle requires a lot of explanation.</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The AVCDL doesn't simply provide a single huge tome to do so.</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It's broken up into many different pieces allowing for both incremental adoption and for focused learning.</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The primary document covers the basics of the AVCDL, how it was constructed, what the various goals of the AVCDL are, the requirements for various cybersecurity roles referenced, as well as how each of the phases decomposes into a set of processes.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A set of secondary and elaboration documents covers each of these processes in detail and provides additional material that help understanding the processes and specific concepts that are used within the AVCDL.</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There's also a set of templates and working materials to assist cybersecurity SMEs in performing the various activities necessary to implement the lifecycle.</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Additionally, it's important to consider that the supply chain is a critical part of cybersecurity engineering.</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And so, there's a set of documents dedicated strictly to the supply chain, including creation of the cybersecurity interface agreement and a set of templates to assist in that process.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there is a set of introductory blog posts created to give individuals who don't work in cybersecurity an understanding of various concepts that cybersecurity relies upon to accomplish its mission.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4942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E88938F-179A-BA7F-30E4-5D1EAFD102B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AA866D6-2992-0CBA-8EBF-3600CAC1B49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CA94276-C3FB-DD00-7046-4F161D609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AVCDL has been assessed for compliance with both ISO/SAE 21434 and UN R155.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assessment was done by TÜV SÜD and you can see here the letters of assessment which are included in the AVCDL document 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was a line-by-line assessment of the AVCDL to ensure that if used that all the requirements of both 21434 and R155 would be met.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Having knowledge that the AVCDL satisfies both the standard and regulation, gives any organization a leg up when it comes product certification. Knowing that the path they're going to take has been validated greatly improves the likelihood of success.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56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set of training videos have been created to cover various aspects of the AVCDL that follow the training path found in the AVCDL primary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important to note that all of the AVCDL materials with the exception of the introductory blog posts are intended for product cybersecurity engineering practitioners.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0618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Finally, here are references used in the construction of this presentation.</a:t>
            </a:r>
          </a:p>
        </p:txBody>
      </p:sp>
    </p:spTree>
    <p:extLst>
      <p:ext uri="{BB962C8B-B14F-4D97-AF65-F5344CB8AC3E}">
        <p14:creationId xmlns:p14="http://schemas.microsoft.com/office/powerpoint/2010/main" val="46677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7359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 view of the cybersecurity standards and regulations ecosystem.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a lot going on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blue, we have technical standards.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relate to what needs to happen from an engineering standpoint.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white are activities that we need to do during the creation of the products.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Shown here are United Nations regulations.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in gray we have future regulation currently under development.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Starting from the bottom, we have the ISO 9000 series which is basically the QMS and related document management system elements.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Atop that, we have two standards that related to systems and software engineering.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get to the cybersecurity blocks within the automotive space, dealing with cybersecurity engineering and software update.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two have corresponding UN regulations for the cybersecurity management system and the software update management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Later regulations are dependent on the earlier ones.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the one for the auto lane keeping system, R157 requires that you conform to R155 and R156.</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same is true with the proposed European Union proposal, which will probably be rolled into the UN regulations in the future for autonomous driving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proliferation of standards and regulations is the problem that the AVCDL is trying to deal with and avoid.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provides a set of manageable, comprehensible activities from the standpoint of development, project management and safety that fulfill all the various requirements and regulations without the need for getting into the weeds of the specifics of ISO, SAE, or UN language.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a step back now and ask ourselves what is a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3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31C0EA30-B1F1-B919-1A29-5A8B07E94939}"/>
            </a:ext>
          </a:extLst>
        </p:cNvPr>
        <p:cNvGrpSpPr/>
        <p:nvPr/>
      </p:nvGrpSpPr>
      <p:grpSpPr>
        <a:xfrm>
          <a:off x="0" y="0"/>
          <a:ext cx="0" cy="0"/>
          <a:chOff x="0" y="0"/>
          <a:chExt cx="0" cy="0"/>
        </a:xfrm>
      </p:grpSpPr>
      <p:sp>
        <p:nvSpPr>
          <p:cNvPr id="875" name="Google Shape;875;gbd8f7373d4_0_397:notes">
            <a:extLst>
              <a:ext uri="{FF2B5EF4-FFF2-40B4-BE49-F238E27FC236}">
                <a16:creationId xmlns:a16="http://schemas.microsoft.com/office/drawing/2014/main" id="{C2756581-6A12-CA4A-C13B-60EA50D5C771}"/>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a:extLst>
              <a:ext uri="{FF2B5EF4-FFF2-40B4-BE49-F238E27FC236}">
                <a16:creationId xmlns:a16="http://schemas.microsoft.com/office/drawing/2014/main" id="{C9D638E5-8C42-00FD-19D5-32B74D9174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To understand a lifecycle, it's important to first organize the space that the lifecycle occupies.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start with policy because policy tells us why we do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Policies motivate our 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level down are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are the what, who, and when that allow us to implement those policies.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we have procedures. These are the how.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Procedures are very specific. They take a generic process and provide concrete steps as to how to implement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sngStrike" dirty="0"/>
              <a:t>A lifecycle is the collection of processes and can be applied across multiple different domains and allows us to have dependencies that go across the entirety of the supply chain.</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Note that procedures are not part of the lifecycle, because they are specific and unique to each organization implementing the processes.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479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BF044D7A-5ABC-DF7C-149E-2704A8153968}"/>
            </a:ext>
          </a:extLst>
        </p:cNvPr>
        <p:cNvGrpSpPr/>
        <p:nvPr/>
      </p:nvGrpSpPr>
      <p:grpSpPr>
        <a:xfrm>
          <a:off x="0" y="0"/>
          <a:ext cx="0" cy="0"/>
          <a:chOff x="0" y="0"/>
          <a:chExt cx="0" cy="0"/>
        </a:xfrm>
      </p:grpSpPr>
      <p:sp>
        <p:nvSpPr>
          <p:cNvPr id="875" name="Google Shape;875;gbd8f7373d4_0_397:notes">
            <a:extLst>
              <a:ext uri="{FF2B5EF4-FFF2-40B4-BE49-F238E27FC236}">
                <a16:creationId xmlns:a16="http://schemas.microsoft.com/office/drawing/2014/main" id="{E56D924F-1A92-4347-DB26-DD4E5FBAFBA1}"/>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a:extLst>
              <a:ext uri="{FF2B5EF4-FFF2-40B4-BE49-F238E27FC236}">
                <a16:creationId xmlns:a16="http://schemas.microsoft.com/office/drawing/2014/main" id="{4AE2DC40-D299-E85F-1FB5-FD6C0B9779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sngStrike" dirty="0"/>
              <a:t>To understand a lifecycle, it's important to first organize the space that the lifecycle occupies.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We start with policy because policy tells us why we do things.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Policies motivate our actions.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The next level down are processes.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These are the what, who, and when that allow us to implement those policies.</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Finally, we have procedures. These are the how.</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Procedures are very specific. They take a generic process and provide concrete steps as to how to implement it.</a:t>
            </a:r>
          </a:p>
          <a:p>
            <a:pPr marL="0" lvl="0" indent="0" algn="l" rtl="0">
              <a:spcBef>
                <a:spcPts val="0"/>
              </a:spcBef>
              <a:spcAft>
                <a:spcPts val="0"/>
              </a:spcAft>
              <a:buNone/>
            </a:pPr>
            <a:endParaRPr lang="en-US" strike="sngStrike" dirty="0"/>
          </a:p>
          <a:p>
            <a:pPr marL="0" lvl="0" indent="0" algn="l" rtl="0">
              <a:spcBef>
                <a:spcPts val="0"/>
              </a:spcBef>
              <a:spcAft>
                <a:spcPts val="0"/>
              </a:spcAft>
              <a:buNone/>
            </a:pPr>
            <a:r>
              <a:rPr lang="en-US" strike="sngStrike" dirty="0"/>
              <a:t>[break]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lifecycle is the collection of processes and can be applied across multiple different domains and allows us to have dependencies that go across the entirety of the supply chain.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that procedures are not part of the lifecycle, because they are specific and unique to each organization implementing the processes.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58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Although the AVCDL addresses the requirements of ISO/SAE 21434 and UN R155 it's not tied to those specifically.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we're achieving is compliance, not conformance to make this flexible and not have to return to it every time someone produces a new standard.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takes into consideration two distinct groups of fundamental references.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are the ones that we've mentioned before.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in that collection is also iso 26262 for safety.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other half of the equation, we have engineering principles and for that, we look to things like Microsoft's security development lifecycle and the best practices that have come out of NIST and were informed by the qualifications for people who do cybersecurity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it's this collection of material that has allowed us to create a life cycle which will fulfill all the needs that we have for standards of regulations, but also works with best practices and integrates cleanly.</a:t>
            </a:r>
          </a:p>
        </p:txBody>
      </p:sp>
    </p:spTree>
    <p:extLst>
      <p:ext uri="{BB962C8B-B14F-4D97-AF65-F5344CB8AC3E}">
        <p14:creationId xmlns:p14="http://schemas.microsoft.com/office/powerpoint/2010/main" val="132269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an overview diagram of the AVCDL framework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has roughly 70 processes spread across eight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foundation, requirements, design, implementation, verification, release,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collected into three groups.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first, the foundation phase contains those processes we do across the entirety of the product line.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established these processes once and apply to every project.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when you're talking about roles and responsibilities, those on a product-by-product basis.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same is true for the overall requirements, tool chain support, or incident response.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group contain the inter-developmental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the build-the-product phases. They follow the same general pattern as a standard development lifecycle where we have requirements, design, implementation, verification and release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 post-developmental phases include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where we're handling the product once it’s been released.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it's also where we handle retiring the product, whether permanently or for RMA. We have to consider the cybersecurity standpoint, including the organizational IP and cryptographic materials in the device. This is regardless of whether we need to send it back to a supplier for repair or retire it from service.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Taken together, these phases and processes represent the totality of the product lifecycle from a cybersecurity perspective.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34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Here's an overview diagram of the AVCDL framework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has roughly 70 processes spread across eight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These are foundation, requirements, design, implementation, verification, release, operation, and decommissioning.</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They’re collected into three groups.</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first, the foundation phase contains those processes we do across the entirety of the product line.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established these processes once and apply to every project.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when you're talking about roles and responsibilities, those on a product-by-product basis.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same is true for the overall requirements, tool chain support, or incident response.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group contain the inter-developmental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the build-the-product phases. They follow the same general pattern as a standard development lifecycle where we have requirements, design, implementation, verification and release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 post-developmental phases include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where we're handling the product once it’s been released.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it's also where we handle retiring the product, whether permanently or for RMA. We have to consider the cybersecurity standpoint, including the organizational IP and cryptographic materials in the device. This is regardless of whether we need to send it back to a supplier for repair or retire it from service.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Taken together, these phases and processes represent the totality of the product lifecycle from a cybersecurity perspective.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820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Here's an overview diagram of the AVCDL framework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has roughly 70 processes spread across eight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foundation, requirements, design, implementation, verification, release,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collected into three groups.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 first, the foundation phase contains those processes we do across the entirety of the product line.</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We established these processes once and apply to every project.</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For instance, when you're talking about roles and responsibilities, those on a product-by-product basis.</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The same is true for the overall requirements, tool chain support, or incident response.</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no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group contain the inter-developmental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are the build-the-product phases. They follow the same general pattern as a standard development lifecycle where we have requirements, design, implementation, verification and release phases.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 post-developmental phases include operation and decommissioning.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where we're handling the product once it’s been released.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it's also where we handle retiring the product, whether permanently or for RMA. We have to consider the cybersecurity standpoint, including the organizational IP and cryptographic materials in the device. This is regardless of whether we need to send it back to a supplier for repair or retire it from service.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Taken together, these phases and processes represent the totality of the product lifecycle from a cybersecurity perspective.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9545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514601" y="6212114"/>
            <a:ext cx="9218798"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Torc Robotics</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tiff"/><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tiff"/><Relationship Id="rId9" Type="http://schemas.openxmlformats.org/officeDocument/2006/relationships/image" Target="../media/image35.png"/><Relationship Id="rId1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18"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2.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2.xml"/><Relationship Id="rId16" Type="http://schemas.openxmlformats.org/officeDocument/2006/relationships/image" Target="../media/image44.png"/><Relationship Id="rId20" Type="http://schemas.openxmlformats.org/officeDocument/2006/relationships/image" Target="../media/image39.png"/><Relationship Id="rId1" Type="http://schemas.openxmlformats.org/officeDocument/2006/relationships/slideLayout" Target="../slideLayouts/slideLayout9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tiff"/><Relationship Id="rId15" Type="http://schemas.openxmlformats.org/officeDocument/2006/relationships/image" Target="../media/image43.png"/><Relationship Id="rId10" Type="http://schemas.openxmlformats.org/officeDocument/2006/relationships/image" Target="../media/image35.png"/><Relationship Id="rId19" Type="http://schemas.openxmlformats.org/officeDocument/2006/relationships/image" Target="../media/image38.png"/><Relationship Id="rId4" Type="http://schemas.openxmlformats.org/officeDocument/2006/relationships/image" Target="../media/image29.tiff"/><Relationship Id="rId9" Type="http://schemas.openxmlformats.org/officeDocument/2006/relationships/image" Target="../media/image34.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3.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8" Type="http://schemas.openxmlformats.org/officeDocument/2006/relationships/hyperlink" Target="https://www.nhtsa.gov/staticfiles/nvs/pdf/812333_CybersecurityForModernVehicles.pdf" TargetMode="External"/><Relationship Id="rId3" Type="http://schemas.openxmlformats.org/officeDocument/2006/relationships/hyperlink" Target="https://en.wikipedia.org/wiki/ISO/IEC_12207" TargetMode="External"/><Relationship Id="rId7" Type="http://schemas.openxmlformats.org/officeDocument/2006/relationships/hyperlink" Target="http://download.microsoft.com/download/F/7/D/F7D6B14F-0149-4FE8-A00F-0B9858404D85/Simplified%20Implementation%20of%20the%20SDL.doc" TargetMode="External"/><Relationship Id="rId2" Type="http://schemas.openxmlformats.org/officeDocument/2006/relationships/notesSlide" Target="../notesSlides/notesSlide26.xml"/><Relationship Id="rId1" Type="http://schemas.openxmlformats.org/officeDocument/2006/relationships/slideLayout" Target="../slideLayouts/slideLayout93.xml"/><Relationship Id="rId6" Type="http://schemas.openxmlformats.org/officeDocument/2006/relationships/hyperlink" Target="https://www.sae.org/standards/content/iso/sae21434/" TargetMode="External"/><Relationship Id="rId5" Type="http://schemas.openxmlformats.org/officeDocument/2006/relationships/hyperlink" Target="https://en.wikipedia.org/wiki/ISO_26262" TargetMode="External"/><Relationship Id="rId4" Type="http://schemas.openxmlformats.org/officeDocument/2006/relationships/hyperlink" Target="https://en.wikipedia.org/wiki/ISO/IEC_15288" TargetMode="External"/><Relationship Id="rId9" Type="http://schemas.openxmlformats.org/officeDocument/2006/relationships/hyperlink" Target="https://nvlpubs.nist.gov/nistpubs/SpecialPublications/NIST.SP.800-181r1.pdf"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nutonomy/AVCDL/tree/main/background_material/blog_posts" TargetMode="External"/><Relationship Id="rId3" Type="http://schemas.openxmlformats.org/officeDocument/2006/relationships/hyperlink" Target="https://nvlpubs.nist.gov/nistpubs/CSWP/NIST.CSWP.04232020.pdf" TargetMode="External"/><Relationship Id="rId7" Type="http://schemas.openxmlformats.org/officeDocument/2006/relationships/hyperlink" Target="https://youtube.com/nutonomy/AVCDL" TargetMode="External"/><Relationship Id="rId2" Type="http://schemas.openxmlformats.org/officeDocument/2006/relationships/notesSlide" Target="../notesSlides/notesSlide27.xml"/><Relationship Id="rId1" Type="http://schemas.openxmlformats.org/officeDocument/2006/relationships/slideLayout" Target="../slideLayouts/slideLayout93.xml"/><Relationship Id="rId6" Type="http://schemas.openxmlformats.org/officeDocument/2006/relationships/hyperlink" Target="https://github.com/nutonomy/AVCDL" TargetMode="External"/><Relationship Id="rId5" Type="http://schemas.openxmlformats.org/officeDocument/2006/relationships/hyperlink" Target="https://ieeexplore.ieee.org/document/497665" TargetMode="External"/><Relationship Id="rId4" Type="http://schemas.openxmlformats.org/officeDocument/2006/relationships/hyperlink" Target="https://www.synopsys.com/blogs/software-security/cost-to-fix-bugs-during-each-sdlc-phase/" TargetMode="External"/><Relationship Id="rId9" Type="http://schemas.openxmlformats.org/officeDocument/2006/relationships/hyperlink" Target="https://unece.org/transport/documents/2021/03/standards/un-regulation-no-155-cyber-security-and-cyber-securit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AVCDL Awareness</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8" y="5270394"/>
            <a:ext cx="963725"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7</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2024-04-11</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Staff Product Cybersecurity Architect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 – Intra-developmental Phases</a:t>
            </a:r>
            <a:endParaRPr dirty="0"/>
          </a:p>
        </p:txBody>
      </p:sp>
      <p:pic>
        <p:nvPicPr>
          <p:cNvPr id="2" name="Picture 1">
            <a:extLst>
              <a:ext uri="{FF2B5EF4-FFF2-40B4-BE49-F238E27FC236}">
                <a16:creationId xmlns:a16="http://schemas.microsoft.com/office/drawing/2014/main" id="{A5A6B26E-E891-5AD8-8D41-34F2B82B977C}"/>
              </a:ext>
            </a:extLst>
          </p:cNvPr>
          <p:cNvPicPr>
            <a:picLocks noChangeAspect="1"/>
          </p:cNvPicPr>
          <p:nvPr/>
        </p:nvPicPr>
        <p:blipFill>
          <a:blip r:embed="rId3"/>
          <a:stretch>
            <a:fillRect/>
          </a:stretch>
        </p:blipFill>
        <p:spPr>
          <a:xfrm>
            <a:off x="1095440" y="1077755"/>
            <a:ext cx="9997944" cy="5143666"/>
          </a:xfrm>
          <a:prstGeom prst="rect">
            <a:avLst/>
          </a:prstGeom>
        </p:spPr>
      </p:pic>
      <p:sp>
        <p:nvSpPr>
          <p:cNvPr id="3" name="Rectangle 2">
            <a:extLst>
              <a:ext uri="{FF2B5EF4-FFF2-40B4-BE49-F238E27FC236}">
                <a16:creationId xmlns:a16="http://schemas.microsoft.com/office/drawing/2014/main" id="{B3115991-7591-B607-9F84-9140378049F7}"/>
              </a:ext>
            </a:extLst>
          </p:cNvPr>
          <p:cNvSpPr/>
          <p:nvPr/>
        </p:nvSpPr>
        <p:spPr>
          <a:xfrm>
            <a:off x="1172308" y="1077755"/>
            <a:ext cx="9769230" cy="1438799"/>
          </a:xfrm>
          <a:prstGeom prst="rect">
            <a:avLst/>
          </a:prstGeom>
          <a:solidFill>
            <a:schemeClr val="bg1">
              <a:alpha val="685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7AE80F-2F4B-6F09-9674-68F80085CEA7}"/>
              </a:ext>
            </a:extLst>
          </p:cNvPr>
          <p:cNvSpPr/>
          <p:nvPr/>
        </p:nvSpPr>
        <p:spPr>
          <a:xfrm>
            <a:off x="8181474" y="3012707"/>
            <a:ext cx="2760064" cy="3208714"/>
          </a:xfrm>
          <a:prstGeom prst="rect">
            <a:avLst/>
          </a:prstGeom>
          <a:solidFill>
            <a:schemeClr val="bg1">
              <a:alpha val="685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010657BA-DF34-A678-4072-4E6A10DE1A04}"/>
              </a:ext>
            </a:extLst>
          </p:cNvPr>
          <p:cNvSpPr/>
          <p:nvPr/>
        </p:nvSpPr>
        <p:spPr>
          <a:xfrm>
            <a:off x="7997111" y="2495862"/>
            <a:ext cx="3238017" cy="528436"/>
          </a:xfrm>
          <a:custGeom>
            <a:avLst/>
            <a:gdLst>
              <a:gd name="connsiteX0" fmla="*/ 52607 w 3238017"/>
              <a:gd name="connsiteY0" fmla="*/ 29981 h 528436"/>
              <a:gd name="connsiteX1" fmla="*/ 52607 w 3238017"/>
              <a:gd name="connsiteY1" fmla="*/ 29981 h 528436"/>
              <a:gd name="connsiteX2" fmla="*/ 281207 w 3238017"/>
              <a:gd name="connsiteY2" fmla="*/ 33728 h 528436"/>
              <a:gd name="connsiteX3" fmla="*/ 805863 w 3238017"/>
              <a:gd name="connsiteY3" fmla="*/ 41223 h 528436"/>
              <a:gd name="connsiteX4" fmla="*/ 929532 w 3238017"/>
              <a:gd name="connsiteY4" fmla="*/ 41223 h 528436"/>
              <a:gd name="connsiteX5" fmla="*/ 955764 w 3238017"/>
              <a:gd name="connsiteY5" fmla="*/ 37476 h 528436"/>
              <a:gd name="connsiteX6" fmla="*/ 1034463 w 3238017"/>
              <a:gd name="connsiteY6" fmla="*/ 33728 h 528436"/>
              <a:gd name="connsiteX7" fmla="*/ 1113161 w 3238017"/>
              <a:gd name="connsiteY7" fmla="*/ 26233 h 528436"/>
              <a:gd name="connsiteX8" fmla="*/ 1405469 w 3238017"/>
              <a:gd name="connsiteY8" fmla="*/ 18738 h 528436"/>
              <a:gd name="connsiteX9" fmla="*/ 1559119 w 3238017"/>
              <a:gd name="connsiteY9" fmla="*/ 14990 h 528436"/>
              <a:gd name="connsiteX10" fmla="*/ 1679040 w 3238017"/>
              <a:gd name="connsiteY10" fmla="*/ 7495 h 528436"/>
              <a:gd name="connsiteX11" fmla="*/ 1716515 w 3238017"/>
              <a:gd name="connsiteY11" fmla="*/ 3748 h 528436"/>
              <a:gd name="connsiteX12" fmla="*/ 1783971 w 3238017"/>
              <a:gd name="connsiteY12" fmla="*/ 0 h 528436"/>
              <a:gd name="connsiteX13" fmla="*/ 2038804 w 3238017"/>
              <a:gd name="connsiteY13" fmla="*/ 3748 h 528436"/>
              <a:gd name="connsiteX14" fmla="*/ 2117502 w 3238017"/>
              <a:gd name="connsiteY14" fmla="*/ 11243 h 528436"/>
              <a:gd name="connsiteX15" fmla="*/ 2158725 w 3238017"/>
              <a:gd name="connsiteY15" fmla="*/ 18738 h 528436"/>
              <a:gd name="connsiteX16" fmla="*/ 2286141 w 3238017"/>
              <a:gd name="connsiteY16" fmla="*/ 26233 h 528436"/>
              <a:gd name="connsiteX17" fmla="*/ 2507246 w 3238017"/>
              <a:gd name="connsiteY17" fmla="*/ 33728 h 528436"/>
              <a:gd name="connsiteX18" fmla="*/ 2600935 w 3238017"/>
              <a:gd name="connsiteY18" fmla="*/ 26233 h 528436"/>
              <a:gd name="connsiteX19" fmla="*/ 2765827 w 3238017"/>
              <a:gd name="connsiteY19" fmla="*/ 33728 h 528436"/>
              <a:gd name="connsiteX20" fmla="*/ 2859515 w 3238017"/>
              <a:gd name="connsiteY20" fmla="*/ 41223 h 528436"/>
              <a:gd name="connsiteX21" fmla="*/ 3080620 w 3238017"/>
              <a:gd name="connsiteY21" fmla="*/ 41223 h 528436"/>
              <a:gd name="connsiteX22" fmla="*/ 3166814 w 3238017"/>
              <a:gd name="connsiteY22" fmla="*/ 48718 h 528436"/>
              <a:gd name="connsiteX23" fmla="*/ 3170561 w 3238017"/>
              <a:gd name="connsiteY23" fmla="*/ 123669 h 528436"/>
              <a:gd name="connsiteX24" fmla="*/ 3174309 w 3238017"/>
              <a:gd name="connsiteY24" fmla="*/ 168640 h 528436"/>
              <a:gd name="connsiteX25" fmla="*/ 3178056 w 3238017"/>
              <a:gd name="connsiteY25" fmla="*/ 194872 h 528436"/>
              <a:gd name="connsiteX26" fmla="*/ 3189299 w 3238017"/>
              <a:gd name="connsiteY26" fmla="*/ 209863 h 528436"/>
              <a:gd name="connsiteX27" fmla="*/ 3196794 w 3238017"/>
              <a:gd name="connsiteY27" fmla="*/ 232348 h 528436"/>
              <a:gd name="connsiteX28" fmla="*/ 3226774 w 3238017"/>
              <a:gd name="connsiteY28" fmla="*/ 273571 h 528436"/>
              <a:gd name="connsiteX29" fmla="*/ 3238017 w 3238017"/>
              <a:gd name="connsiteY29" fmla="*/ 307299 h 528436"/>
              <a:gd name="connsiteX30" fmla="*/ 3219279 w 3238017"/>
              <a:gd name="connsiteY30" fmla="*/ 397240 h 528436"/>
              <a:gd name="connsiteX31" fmla="*/ 3211784 w 3238017"/>
              <a:gd name="connsiteY31" fmla="*/ 419725 h 528436"/>
              <a:gd name="connsiteX32" fmla="*/ 3204289 w 3238017"/>
              <a:gd name="connsiteY32" fmla="*/ 449705 h 528436"/>
              <a:gd name="connsiteX33" fmla="*/ 3189299 w 3238017"/>
              <a:gd name="connsiteY33" fmla="*/ 472190 h 528436"/>
              <a:gd name="connsiteX34" fmla="*/ 3166814 w 3238017"/>
              <a:gd name="connsiteY34" fmla="*/ 494676 h 528436"/>
              <a:gd name="connsiteX35" fmla="*/ 3155571 w 3238017"/>
              <a:gd name="connsiteY35" fmla="*/ 498423 h 528436"/>
              <a:gd name="connsiteX36" fmla="*/ 3144328 w 3238017"/>
              <a:gd name="connsiteY36" fmla="*/ 505918 h 528436"/>
              <a:gd name="connsiteX37" fmla="*/ 3129338 w 3238017"/>
              <a:gd name="connsiteY37" fmla="*/ 517161 h 528436"/>
              <a:gd name="connsiteX38" fmla="*/ 3118096 w 3238017"/>
              <a:gd name="connsiteY38" fmla="*/ 520908 h 528436"/>
              <a:gd name="connsiteX39" fmla="*/ 3099358 w 3238017"/>
              <a:gd name="connsiteY39" fmla="*/ 528404 h 528436"/>
              <a:gd name="connsiteX40" fmla="*/ 2994427 w 3238017"/>
              <a:gd name="connsiteY40" fmla="*/ 524656 h 528436"/>
              <a:gd name="connsiteX41" fmla="*/ 2949456 w 3238017"/>
              <a:gd name="connsiteY41" fmla="*/ 528404 h 528436"/>
              <a:gd name="connsiteX42" fmla="*/ 2867010 w 3238017"/>
              <a:gd name="connsiteY42" fmla="*/ 520908 h 528436"/>
              <a:gd name="connsiteX43" fmla="*/ 2765827 w 3238017"/>
              <a:gd name="connsiteY43" fmla="*/ 513413 h 528436"/>
              <a:gd name="connsiteX44" fmla="*/ 2747089 w 3238017"/>
              <a:gd name="connsiteY44" fmla="*/ 509666 h 528436"/>
              <a:gd name="connsiteX45" fmla="*/ 2735846 w 3238017"/>
              <a:gd name="connsiteY45" fmla="*/ 505918 h 528436"/>
              <a:gd name="connsiteX46" fmla="*/ 2660896 w 3238017"/>
              <a:gd name="connsiteY46" fmla="*/ 502171 h 528436"/>
              <a:gd name="connsiteX47" fmla="*/ 2612178 w 3238017"/>
              <a:gd name="connsiteY47" fmla="*/ 498423 h 528436"/>
              <a:gd name="connsiteX48" fmla="*/ 2507246 w 3238017"/>
              <a:gd name="connsiteY48" fmla="*/ 502171 h 528436"/>
              <a:gd name="connsiteX49" fmla="*/ 2035056 w 3238017"/>
              <a:gd name="connsiteY49" fmla="*/ 494676 h 528436"/>
              <a:gd name="connsiteX50" fmla="*/ 1795214 w 3238017"/>
              <a:gd name="connsiteY50" fmla="*/ 487181 h 528436"/>
              <a:gd name="connsiteX51" fmla="*/ 1412964 w 3238017"/>
              <a:gd name="connsiteY51" fmla="*/ 490928 h 528436"/>
              <a:gd name="connsiteX52" fmla="*/ 1086928 w 3238017"/>
              <a:gd name="connsiteY52" fmla="*/ 490928 h 528436"/>
              <a:gd name="connsiteX53" fmla="*/ 929532 w 3238017"/>
              <a:gd name="connsiteY53" fmla="*/ 498423 h 528436"/>
              <a:gd name="connsiteX54" fmla="*/ 715922 w 3238017"/>
              <a:gd name="connsiteY54" fmla="*/ 502171 h 528436"/>
              <a:gd name="connsiteX55" fmla="*/ 674699 w 3238017"/>
              <a:gd name="connsiteY55" fmla="*/ 505918 h 528436"/>
              <a:gd name="connsiteX56" fmla="*/ 640971 w 3238017"/>
              <a:gd name="connsiteY56" fmla="*/ 509666 h 528436"/>
              <a:gd name="connsiteX57" fmla="*/ 562273 w 3238017"/>
              <a:gd name="connsiteY57" fmla="*/ 513413 h 528436"/>
              <a:gd name="connsiteX58" fmla="*/ 494817 w 3238017"/>
              <a:gd name="connsiteY58" fmla="*/ 517161 h 528436"/>
              <a:gd name="connsiteX59" fmla="*/ 389886 w 3238017"/>
              <a:gd name="connsiteY59" fmla="*/ 513413 h 528436"/>
              <a:gd name="connsiteX60" fmla="*/ 356158 w 3238017"/>
              <a:gd name="connsiteY60" fmla="*/ 509666 h 528436"/>
              <a:gd name="connsiteX61" fmla="*/ 243732 w 3238017"/>
              <a:gd name="connsiteY61" fmla="*/ 505918 h 528436"/>
              <a:gd name="connsiteX62" fmla="*/ 11384 w 3238017"/>
              <a:gd name="connsiteY62" fmla="*/ 494676 h 528436"/>
              <a:gd name="connsiteX63" fmla="*/ 141 w 3238017"/>
              <a:gd name="connsiteY63" fmla="*/ 490928 h 528436"/>
              <a:gd name="connsiteX64" fmla="*/ 7637 w 3238017"/>
              <a:gd name="connsiteY64" fmla="*/ 483433 h 528436"/>
              <a:gd name="connsiteX65" fmla="*/ 30122 w 3238017"/>
              <a:gd name="connsiteY65" fmla="*/ 468443 h 528436"/>
              <a:gd name="connsiteX66" fmla="*/ 41364 w 3238017"/>
              <a:gd name="connsiteY66" fmla="*/ 460948 h 528436"/>
              <a:gd name="connsiteX67" fmla="*/ 63850 w 3238017"/>
              <a:gd name="connsiteY67" fmla="*/ 445958 h 528436"/>
              <a:gd name="connsiteX68" fmla="*/ 75092 w 3238017"/>
              <a:gd name="connsiteY68" fmla="*/ 438463 h 528436"/>
              <a:gd name="connsiteX69" fmla="*/ 97578 w 3238017"/>
              <a:gd name="connsiteY69" fmla="*/ 430968 h 528436"/>
              <a:gd name="connsiteX70" fmla="*/ 105073 w 3238017"/>
              <a:gd name="connsiteY70" fmla="*/ 423472 h 528436"/>
              <a:gd name="connsiteX71" fmla="*/ 120063 w 3238017"/>
              <a:gd name="connsiteY71" fmla="*/ 400987 h 528436"/>
              <a:gd name="connsiteX72" fmla="*/ 135053 w 3238017"/>
              <a:gd name="connsiteY72" fmla="*/ 389745 h 528436"/>
              <a:gd name="connsiteX73" fmla="*/ 142548 w 3238017"/>
              <a:gd name="connsiteY73" fmla="*/ 382249 h 528436"/>
              <a:gd name="connsiteX74" fmla="*/ 153791 w 3238017"/>
              <a:gd name="connsiteY74" fmla="*/ 378502 h 528436"/>
              <a:gd name="connsiteX75" fmla="*/ 176276 w 3238017"/>
              <a:gd name="connsiteY75" fmla="*/ 363512 h 528436"/>
              <a:gd name="connsiteX76" fmla="*/ 187519 w 3238017"/>
              <a:gd name="connsiteY76" fmla="*/ 359764 h 528436"/>
              <a:gd name="connsiteX77" fmla="*/ 221246 w 3238017"/>
              <a:gd name="connsiteY77" fmla="*/ 341027 h 528436"/>
              <a:gd name="connsiteX78" fmla="*/ 228741 w 3238017"/>
              <a:gd name="connsiteY78" fmla="*/ 333531 h 528436"/>
              <a:gd name="connsiteX79" fmla="*/ 251227 w 3238017"/>
              <a:gd name="connsiteY79" fmla="*/ 326036 h 528436"/>
              <a:gd name="connsiteX80" fmla="*/ 273712 w 3238017"/>
              <a:gd name="connsiteY80" fmla="*/ 314794 h 528436"/>
              <a:gd name="connsiteX81" fmla="*/ 296197 w 3238017"/>
              <a:gd name="connsiteY81" fmla="*/ 299804 h 528436"/>
              <a:gd name="connsiteX82" fmla="*/ 303692 w 3238017"/>
              <a:gd name="connsiteY82" fmla="*/ 292308 h 528436"/>
              <a:gd name="connsiteX83" fmla="*/ 314935 w 3238017"/>
              <a:gd name="connsiteY83" fmla="*/ 284813 h 528436"/>
              <a:gd name="connsiteX84" fmla="*/ 333673 w 3238017"/>
              <a:gd name="connsiteY84" fmla="*/ 262328 h 528436"/>
              <a:gd name="connsiteX85" fmla="*/ 311187 w 3238017"/>
              <a:gd name="connsiteY85" fmla="*/ 247338 h 528436"/>
              <a:gd name="connsiteX86" fmla="*/ 299945 w 3238017"/>
              <a:gd name="connsiteY86" fmla="*/ 239843 h 528436"/>
              <a:gd name="connsiteX87" fmla="*/ 277459 w 3238017"/>
              <a:gd name="connsiteY87" fmla="*/ 228600 h 528436"/>
              <a:gd name="connsiteX88" fmla="*/ 269964 w 3238017"/>
              <a:gd name="connsiteY88" fmla="*/ 217358 h 528436"/>
              <a:gd name="connsiteX89" fmla="*/ 247479 w 3238017"/>
              <a:gd name="connsiteY89" fmla="*/ 198620 h 528436"/>
              <a:gd name="connsiteX90" fmla="*/ 224994 w 3238017"/>
              <a:gd name="connsiteY90" fmla="*/ 191125 h 528436"/>
              <a:gd name="connsiteX91" fmla="*/ 213751 w 3238017"/>
              <a:gd name="connsiteY91" fmla="*/ 183630 h 528436"/>
              <a:gd name="connsiteX92" fmla="*/ 202509 w 3238017"/>
              <a:gd name="connsiteY92" fmla="*/ 179882 h 528436"/>
              <a:gd name="connsiteX93" fmla="*/ 183771 w 3238017"/>
              <a:gd name="connsiteY93" fmla="*/ 157397 h 528436"/>
              <a:gd name="connsiteX94" fmla="*/ 161286 w 3238017"/>
              <a:gd name="connsiteY94" fmla="*/ 142407 h 528436"/>
              <a:gd name="connsiteX95" fmla="*/ 150043 w 3238017"/>
              <a:gd name="connsiteY95" fmla="*/ 134912 h 528436"/>
              <a:gd name="connsiteX96" fmla="*/ 120063 w 3238017"/>
              <a:gd name="connsiteY96" fmla="*/ 127417 h 528436"/>
              <a:gd name="connsiteX97" fmla="*/ 97578 w 3238017"/>
              <a:gd name="connsiteY97" fmla="*/ 119922 h 528436"/>
              <a:gd name="connsiteX98" fmla="*/ 71345 w 3238017"/>
              <a:gd name="connsiteY98" fmla="*/ 101184 h 528436"/>
              <a:gd name="connsiteX99" fmla="*/ 67597 w 3238017"/>
              <a:gd name="connsiteY99" fmla="*/ 89941 h 528436"/>
              <a:gd name="connsiteX100" fmla="*/ 52607 w 3238017"/>
              <a:gd name="connsiteY100" fmla="*/ 67456 h 528436"/>
              <a:gd name="connsiteX101" fmla="*/ 52607 w 3238017"/>
              <a:gd name="connsiteY101" fmla="*/ 29981 h 52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8017" h="528436">
                <a:moveTo>
                  <a:pt x="52607" y="29981"/>
                </a:moveTo>
                <a:lnTo>
                  <a:pt x="52607" y="29981"/>
                </a:lnTo>
                <a:lnTo>
                  <a:pt x="281207" y="33728"/>
                </a:lnTo>
                <a:cubicBezTo>
                  <a:pt x="785497" y="39841"/>
                  <a:pt x="516994" y="33200"/>
                  <a:pt x="805863" y="41223"/>
                </a:cubicBezTo>
                <a:cubicBezTo>
                  <a:pt x="865959" y="47233"/>
                  <a:pt x="844529" y="46890"/>
                  <a:pt x="929532" y="41223"/>
                </a:cubicBezTo>
                <a:cubicBezTo>
                  <a:pt x="938345" y="40635"/>
                  <a:pt x="946954" y="38105"/>
                  <a:pt x="955764" y="37476"/>
                </a:cubicBezTo>
                <a:cubicBezTo>
                  <a:pt x="981960" y="35605"/>
                  <a:pt x="1008248" y="35317"/>
                  <a:pt x="1034463" y="33728"/>
                </a:cubicBezTo>
                <a:cubicBezTo>
                  <a:pt x="1065415" y="31852"/>
                  <a:pt x="1083502" y="29529"/>
                  <a:pt x="1113161" y="26233"/>
                </a:cubicBezTo>
                <a:cubicBezTo>
                  <a:pt x="1218102" y="1"/>
                  <a:pt x="1118291" y="23733"/>
                  <a:pt x="1405469" y="18738"/>
                </a:cubicBezTo>
                <a:lnTo>
                  <a:pt x="1559119" y="14990"/>
                </a:lnTo>
                <a:cubicBezTo>
                  <a:pt x="1617442" y="5271"/>
                  <a:pt x="1557855" y="14227"/>
                  <a:pt x="1679040" y="7495"/>
                </a:cubicBezTo>
                <a:cubicBezTo>
                  <a:pt x="1691575" y="6799"/>
                  <a:pt x="1703993" y="4642"/>
                  <a:pt x="1716515" y="3748"/>
                </a:cubicBezTo>
                <a:cubicBezTo>
                  <a:pt x="1738978" y="2144"/>
                  <a:pt x="1761486" y="1249"/>
                  <a:pt x="1783971" y="0"/>
                </a:cubicBezTo>
                <a:lnTo>
                  <a:pt x="2038804" y="3748"/>
                </a:lnTo>
                <a:cubicBezTo>
                  <a:pt x="2042552" y="3843"/>
                  <a:pt x="2111771" y="10479"/>
                  <a:pt x="2117502" y="11243"/>
                </a:cubicBezTo>
                <a:cubicBezTo>
                  <a:pt x="2147807" y="15284"/>
                  <a:pt x="2125047" y="15370"/>
                  <a:pt x="2158725" y="18738"/>
                </a:cubicBezTo>
                <a:cubicBezTo>
                  <a:pt x="2187927" y="21659"/>
                  <a:pt x="2262468" y="25334"/>
                  <a:pt x="2286141" y="26233"/>
                </a:cubicBezTo>
                <a:lnTo>
                  <a:pt x="2507246" y="33728"/>
                </a:lnTo>
                <a:cubicBezTo>
                  <a:pt x="2545336" y="26111"/>
                  <a:pt x="2539956" y="26233"/>
                  <a:pt x="2600935" y="26233"/>
                </a:cubicBezTo>
                <a:cubicBezTo>
                  <a:pt x="2632595" y="26233"/>
                  <a:pt x="2725644" y="30858"/>
                  <a:pt x="2765827" y="33728"/>
                </a:cubicBezTo>
                <a:lnTo>
                  <a:pt x="2859515" y="41223"/>
                </a:lnTo>
                <a:cubicBezTo>
                  <a:pt x="2970316" y="37649"/>
                  <a:pt x="2973422" y="34918"/>
                  <a:pt x="3080620" y="41223"/>
                </a:cubicBezTo>
                <a:cubicBezTo>
                  <a:pt x="3109410" y="42916"/>
                  <a:pt x="3166814" y="48718"/>
                  <a:pt x="3166814" y="48718"/>
                </a:cubicBezTo>
                <a:cubicBezTo>
                  <a:pt x="3168063" y="73702"/>
                  <a:pt x="3169001" y="98703"/>
                  <a:pt x="3170561" y="123669"/>
                </a:cubicBezTo>
                <a:cubicBezTo>
                  <a:pt x="3171499" y="138682"/>
                  <a:pt x="3172734" y="153680"/>
                  <a:pt x="3174309" y="168640"/>
                </a:cubicBezTo>
                <a:cubicBezTo>
                  <a:pt x="3175234" y="177424"/>
                  <a:pt x="3175038" y="186571"/>
                  <a:pt x="3178056" y="194872"/>
                </a:cubicBezTo>
                <a:cubicBezTo>
                  <a:pt x="3180191" y="200742"/>
                  <a:pt x="3185551" y="204866"/>
                  <a:pt x="3189299" y="209863"/>
                </a:cubicBezTo>
                <a:cubicBezTo>
                  <a:pt x="3191797" y="217358"/>
                  <a:pt x="3192147" y="225959"/>
                  <a:pt x="3196794" y="232348"/>
                </a:cubicBezTo>
                <a:cubicBezTo>
                  <a:pt x="3206787" y="246089"/>
                  <a:pt x="3220464" y="257796"/>
                  <a:pt x="3226774" y="273571"/>
                </a:cubicBezTo>
                <a:cubicBezTo>
                  <a:pt x="3236182" y="297090"/>
                  <a:pt x="3232637" y="285782"/>
                  <a:pt x="3238017" y="307299"/>
                </a:cubicBezTo>
                <a:cubicBezTo>
                  <a:pt x="3233227" y="336035"/>
                  <a:pt x="3227596" y="372290"/>
                  <a:pt x="3219279" y="397240"/>
                </a:cubicBezTo>
                <a:cubicBezTo>
                  <a:pt x="3216781" y="404735"/>
                  <a:pt x="3213954" y="412129"/>
                  <a:pt x="3211784" y="419725"/>
                </a:cubicBezTo>
                <a:cubicBezTo>
                  <a:pt x="3208954" y="429630"/>
                  <a:pt x="3210003" y="441134"/>
                  <a:pt x="3204289" y="449705"/>
                </a:cubicBezTo>
                <a:lnTo>
                  <a:pt x="3189299" y="472190"/>
                </a:lnTo>
                <a:cubicBezTo>
                  <a:pt x="3180918" y="484762"/>
                  <a:pt x="3181832" y="486095"/>
                  <a:pt x="3166814" y="494676"/>
                </a:cubicBezTo>
                <a:cubicBezTo>
                  <a:pt x="3163384" y="496636"/>
                  <a:pt x="3159319" y="497174"/>
                  <a:pt x="3155571" y="498423"/>
                </a:cubicBezTo>
                <a:cubicBezTo>
                  <a:pt x="3151823" y="500921"/>
                  <a:pt x="3147993" y="503300"/>
                  <a:pt x="3144328" y="505918"/>
                </a:cubicBezTo>
                <a:cubicBezTo>
                  <a:pt x="3139245" y="509548"/>
                  <a:pt x="3134761" y="514062"/>
                  <a:pt x="3129338" y="517161"/>
                </a:cubicBezTo>
                <a:cubicBezTo>
                  <a:pt x="3125908" y="519121"/>
                  <a:pt x="3121794" y="519521"/>
                  <a:pt x="3118096" y="520908"/>
                </a:cubicBezTo>
                <a:cubicBezTo>
                  <a:pt x="3111797" y="523270"/>
                  <a:pt x="3105604" y="525905"/>
                  <a:pt x="3099358" y="528404"/>
                </a:cubicBezTo>
                <a:cubicBezTo>
                  <a:pt x="3064381" y="527155"/>
                  <a:pt x="3029426" y="524656"/>
                  <a:pt x="2994427" y="524656"/>
                </a:cubicBezTo>
                <a:cubicBezTo>
                  <a:pt x="2979385" y="524656"/>
                  <a:pt x="2964492" y="528846"/>
                  <a:pt x="2949456" y="528404"/>
                </a:cubicBezTo>
                <a:cubicBezTo>
                  <a:pt x="2921873" y="527593"/>
                  <a:pt x="2894485" y="523484"/>
                  <a:pt x="2867010" y="520908"/>
                </a:cubicBezTo>
                <a:cubicBezTo>
                  <a:pt x="2797901" y="514429"/>
                  <a:pt x="2859804" y="518942"/>
                  <a:pt x="2765827" y="513413"/>
                </a:cubicBezTo>
                <a:cubicBezTo>
                  <a:pt x="2759581" y="512164"/>
                  <a:pt x="2753268" y="511211"/>
                  <a:pt x="2747089" y="509666"/>
                </a:cubicBezTo>
                <a:cubicBezTo>
                  <a:pt x="2743257" y="508708"/>
                  <a:pt x="2739782" y="506260"/>
                  <a:pt x="2735846" y="505918"/>
                </a:cubicBezTo>
                <a:cubicBezTo>
                  <a:pt x="2710926" y="503751"/>
                  <a:pt x="2685865" y="503684"/>
                  <a:pt x="2660896" y="502171"/>
                </a:cubicBezTo>
                <a:cubicBezTo>
                  <a:pt x="2644639" y="501186"/>
                  <a:pt x="2628417" y="499672"/>
                  <a:pt x="2612178" y="498423"/>
                </a:cubicBezTo>
                <a:cubicBezTo>
                  <a:pt x="2577201" y="499672"/>
                  <a:pt x="2542245" y="502398"/>
                  <a:pt x="2507246" y="502171"/>
                </a:cubicBezTo>
                <a:lnTo>
                  <a:pt x="2035056" y="494676"/>
                </a:lnTo>
                <a:cubicBezTo>
                  <a:pt x="1937852" y="484954"/>
                  <a:pt x="1970344" y="487181"/>
                  <a:pt x="1795214" y="487181"/>
                </a:cubicBezTo>
                <a:lnTo>
                  <a:pt x="1412964" y="490928"/>
                </a:lnTo>
                <a:cubicBezTo>
                  <a:pt x="1275054" y="481735"/>
                  <a:pt x="1336951" y="484349"/>
                  <a:pt x="1086928" y="490928"/>
                </a:cubicBezTo>
                <a:cubicBezTo>
                  <a:pt x="1034421" y="492310"/>
                  <a:pt x="982049" y="497502"/>
                  <a:pt x="929532" y="498423"/>
                </a:cubicBezTo>
                <a:lnTo>
                  <a:pt x="715922" y="502171"/>
                </a:lnTo>
                <a:lnTo>
                  <a:pt x="674699" y="505918"/>
                </a:lnTo>
                <a:cubicBezTo>
                  <a:pt x="663443" y="507044"/>
                  <a:pt x="652258" y="508914"/>
                  <a:pt x="640971" y="509666"/>
                </a:cubicBezTo>
                <a:cubicBezTo>
                  <a:pt x="614767" y="511413"/>
                  <a:pt x="588501" y="512068"/>
                  <a:pt x="562273" y="513413"/>
                </a:cubicBezTo>
                <a:lnTo>
                  <a:pt x="494817" y="517161"/>
                </a:lnTo>
                <a:lnTo>
                  <a:pt x="389886" y="513413"/>
                </a:lnTo>
                <a:cubicBezTo>
                  <a:pt x="378591" y="512802"/>
                  <a:pt x="367455" y="510245"/>
                  <a:pt x="356158" y="509666"/>
                </a:cubicBezTo>
                <a:cubicBezTo>
                  <a:pt x="318711" y="507746"/>
                  <a:pt x="281207" y="507167"/>
                  <a:pt x="243732" y="505918"/>
                </a:cubicBezTo>
                <a:cubicBezTo>
                  <a:pt x="106470" y="494480"/>
                  <a:pt x="183865" y="499214"/>
                  <a:pt x="11384" y="494676"/>
                </a:cubicBezTo>
                <a:cubicBezTo>
                  <a:pt x="7636" y="493427"/>
                  <a:pt x="1390" y="494676"/>
                  <a:pt x="141" y="490928"/>
                </a:cubicBezTo>
                <a:cubicBezTo>
                  <a:pt x="-976" y="487576"/>
                  <a:pt x="4810" y="485553"/>
                  <a:pt x="7637" y="483433"/>
                </a:cubicBezTo>
                <a:cubicBezTo>
                  <a:pt x="14843" y="478028"/>
                  <a:pt x="22627" y="473440"/>
                  <a:pt x="30122" y="468443"/>
                </a:cubicBezTo>
                <a:cubicBezTo>
                  <a:pt x="33869" y="465945"/>
                  <a:pt x="38179" y="464133"/>
                  <a:pt x="41364" y="460948"/>
                </a:cubicBezTo>
                <a:cubicBezTo>
                  <a:pt x="55400" y="446912"/>
                  <a:pt x="47579" y="451381"/>
                  <a:pt x="63850" y="445958"/>
                </a:cubicBezTo>
                <a:cubicBezTo>
                  <a:pt x="67597" y="443460"/>
                  <a:pt x="70976" y="440292"/>
                  <a:pt x="75092" y="438463"/>
                </a:cubicBezTo>
                <a:cubicBezTo>
                  <a:pt x="82312" y="435254"/>
                  <a:pt x="97578" y="430968"/>
                  <a:pt x="97578" y="430968"/>
                </a:cubicBezTo>
                <a:cubicBezTo>
                  <a:pt x="100076" y="428469"/>
                  <a:pt x="102953" y="426299"/>
                  <a:pt x="105073" y="423472"/>
                </a:cubicBezTo>
                <a:cubicBezTo>
                  <a:pt x="110478" y="416266"/>
                  <a:pt x="112857" y="406392"/>
                  <a:pt x="120063" y="400987"/>
                </a:cubicBezTo>
                <a:cubicBezTo>
                  <a:pt x="125060" y="397240"/>
                  <a:pt x="130255" y="393743"/>
                  <a:pt x="135053" y="389745"/>
                </a:cubicBezTo>
                <a:cubicBezTo>
                  <a:pt x="137767" y="387483"/>
                  <a:pt x="139518" y="384067"/>
                  <a:pt x="142548" y="382249"/>
                </a:cubicBezTo>
                <a:cubicBezTo>
                  <a:pt x="145935" y="380217"/>
                  <a:pt x="150043" y="379751"/>
                  <a:pt x="153791" y="378502"/>
                </a:cubicBezTo>
                <a:cubicBezTo>
                  <a:pt x="161286" y="373505"/>
                  <a:pt x="167730" y="366361"/>
                  <a:pt x="176276" y="363512"/>
                </a:cubicBezTo>
                <a:cubicBezTo>
                  <a:pt x="180024" y="362263"/>
                  <a:pt x="184066" y="361683"/>
                  <a:pt x="187519" y="359764"/>
                </a:cubicBezTo>
                <a:cubicBezTo>
                  <a:pt x="226174" y="338289"/>
                  <a:pt x="195809" y="349505"/>
                  <a:pt x="221246" y="341027"/>
                </a:cubicBezTo>
                <a:cubicBezTo>
                  <a:pt x="223744" y="338528"/>
                  <a:pt x="225581" y="335111"/>
                  <a:pt x="228741" y="333531"/>
                </a:cubicBezTo>
                <a:cubicBezTo>
                  <a:pt x="235808" y="329998"/>
                  <a:pt x="244653" y="330419"/>
                  <a:pt x="251227" y="326036"/>
                </a:cubicBezTo>
                <a:cubicBezTo>
                  <a:pt x="265756" y="316350"/>
                  <a:pt x="258196" y="319965"/>
                  <a:pt x="273712" y="314794"/>
                </a:cubicBezTo>
                <a:cubicBezTo>
                  <a:pt x="281207" y="309797"/>
                  <a:pt x="289828" y="306174"/>
                  <a:pt x="296197" y="299804"/>
                </a:cubicBezTo>
                <a:cubicBezTo>
                  <a:pt x="298695" y="297305"/>
                  <a:pt x="300933" y="294515"/>
                  <a:pt x="303692" y="292308"/>
                </a:cubicBezTo>
                <a:cubicBezTo>
                  <a:pt x="307209" y="289494"/>
                  <a:pt x="311475" y="287696"/>
                  <a:pt x="314935" y="284813"/>
                </a:cubicBezTo>
                <a:cubicBezTo>
                  <a:pt x="325757" y="275795"/>
                  <a:pt x="326303" y="273384"/>
                  <a:pt x="333673" y="262328"/>
                </a:cubicBezTo>
                <a:lnTo>
                  <a:pt x="311187" y="247338"/>
                </a:lnTo>
                <a:cubicBezTo>
                  <a:pt x="307440" y="244840"/>
                  <a:pt x="304218" y="241267"/>
                  <a:pt x="299945" y="239843"/>
                </a:cubicBezTo>
                <a:cubicBezTo>
                  <a:pt x="284429" y="234671"/>
                  <a:pt x="291989" y="238286"/>
                  <a:pt x="277459" y="228600"/>
                </a:cubicBezTo>
                <a:cubicBezTo>
                  <a:pt x="274961" y="224853"/>
                  <a:pt x="272847" y="220818"/>
                  <a:pt x="269964" y="217358"/>
                </a:cubicBezTo>
                <a:cubicBezTo>
                  <a:pt x="264771" y="211126"/>
                  <a:pt x="255284" y="202089"/>
                  <a:pt x="247479" y="198620"/>
                </a:cubicBezTo>
                <a:cubicBezTo>
                  <a:pt x="240259" y="195411"/>
                  <a:pt x="224994" y="191125"/>
                  <a:pt x="224994" y="191125"/>
                </a:cubicBezTo>
                <a:cubicBezTo>
                  <a:pt x="221246" y="188627"/>
                  <a:pt x="217780" y="185644"/>
                  <a:pt x="213751" y="183630"/>
                </a:cubicBezTo>
                <a:cubicBezTo>
                  <a:pt x="210218" y="181863"/>
                  <a:pt x="205796" y="182073"/>
                  <a:pt x="202509" y="179882"/>
                </a:cubicBezTo>
                <a:cubicBezTo>
                  <a:pt x="174324" y="161092"/>
                  <a:pt x="205898" y="176758"/>
                  <a:pt x="183771" y="157397"/>
                </a:cubicBezTo>
                <a:cubicBezTo>
                  <a:pt x="176992" y="151465"/>
                  <a:pt x="168781" y="147404"/>
                  <a:pt x="161286" y="142407"/>
                </a:cubicBezTo>
                <a:cubicBezTo>
                  <a:pt x="157538" y="139909"/>
                  <a:pt x="154413" y="136004"/>
                  <a:pt x="150043" y="134912"/>
                </a:cubicBezTo>
                <a:cubicBezTo>
                  <a:pt x="140050" y="132414"/>
                  <a:pt x="129835" y="130674"/>
                  <a:pt x="120063" y="127417"/>
                </a:cubicBezTo>
                <a:lnTo>
                  <a:pt x="97578" y="119922"/>
                </a:lnTo>
                <a:cubicBezTo>
                  <a:pt x="79794" y="102138"/>
                  <a:pt x="89291" y="107166"/>
                  <a:pt x="71345" y="101184"/>
                </a:cubicBezTo>
                <a:cubicBezTo>
                  <a:pt x="70096" y="97436"/>
                  <a:pt x="69516" y="93394"/>
                  <a:pt x="67597" y="89941"/>
                </a:cubicBezTo>
                <a:cubicBezTo>
                  <a:pt x="63222" y="82067"/>
                  <a:pt x="52607" y="67456"/>
                  <a:pt x="52607" y="67456"/>
                </a:cubicBezTo>
                <a:cubicBezTo>
                  <a:pt x="56560" y="43739"/>
                  <a:pt x="56355" y="52569"/>
                  <a:pt x="52607" y="29981"/>
                </a:cubicBezTo>
                <a:close/>
              </a:path>
            </a:pathLst>
          </a:custGeom>
          <a:solidFill>
            <a:schemeClr val="bg1">
              <a:alpha val="696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0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C7F3F35-80C1-9BBD-ADE9-123E6946DC12}"/>
              </a:ext>
            </a:extLst>
          </p:cNvPr>
          <p:cNvPicPr>
            <a:picLocks noChangeAspect="1"/>
          </p:cNvPicPr>
          <p:nvPr/>
        </p:nvPicPr>
        <p:blipFill>
          <a:blip r:embed="rId3"/>
          <a:stretch>
            <a:fillRect/>
          </a:stretch>
        </p:blipFill>
        <p:spPr>
          <a:xfrm>
            <a:off x="1095436" y="1077755"/>
            <a:ext cx="9998520" cy="523732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 – Post-developmental Phases</a:t>
            </a:r>
            <a:endParaRPr dirty="0"/>
          </a:p>
        </p:txBody>
      </p:sp>
    </p:spTree>
    <p:extLst>
      <p:ext uri="{BB962C8B-B14F-4D97-AF65-F5344CB8AC3E}">
        <p14:creationId xmlns:p14="http://schemas.microsoft.com/office/powerpoint/2010/main" val="48901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93FA18E0-ECA9-0515-A96C-48AFBDA46B6D}"/>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5BBD0709-1CF2-18CA-81FC-342ADF0973A9}"/>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pic>
        <p:nvPicPr>
          <p:cNvPr id="2" name="Picture 1">
            <a:extLst>
              <a:ext uri="{FF2B5EF4-FFF2-40B4-BE49-F238E27FC236}">
                <a16:creationId xmlns:a16="http://schemas.microsoft.com/office/drawing/2014/main" id="{FF6EAF49-7B39-134B-81B9-23E1C7C96E68}"/>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79042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FAAC3A70-18F2-87A8-2D35-5302BA85714A}"/>
              </a:ext>
            </a:extLst>
          </p:cNvPr>
          <p:cNvPicPr>
            <a:picLocks noChangeAspect="1"/>
          </p:cNvPicPr>
          <p:nvPr/>
        </p:nvPicPr>
        <p:blipFill>
          <a:blip r:embed="rId3"/>
          <a:stretch>
            <a:fillRect/>
          </a:stretch>
        </p:blipFill>
        <p:spPr>
          <a:xfrm>
            <a:off x="1095436"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43578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A6A9727-6617-D05B-0D17-D359DB48413C}"/>
              </a:ext>
            </a:extLst>
          </p:cNvPr>
          <p:cNvPicPr>
            <a:picLocks noChangeAspect="1"/>
          </p:cNvPicPr>
          <p:nvPr/>
        </p:nvPicPr>
        <p:blipFill>
          <a:blip r:embed="rId3"/>
          <a:stretch>
            <a:fillRect/>
          </a:stretch>
        </p:blipFill>
        <p:spPr>
          <a:xfrm>
            <a:off x="1095435"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2739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1450443C-3548-267A-00B8-D1E6E6520BF9}"/>
              </a:ext>
            </a:extLst>
          </p:cNvPr>
          <p:cNvPicPr>
            <a:picLocks noChangeAspect="1"/>
          </p:cNvPicPr>
          <p:nvPr/>
        </p:nvPicPr>
        <p:blipFill>
          <a:blip r:embed="rId3"/>
          <a:stretch>
            <a:fillRect/>
          </a:stretch>
        </p:blipFill>
        <p:spPr>
          <a:xfrm>
            <a:off x="1095436" y="1077752"/>
            <a:ext cx="9997940" cy="5741113"/>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0658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5">
          <a:extLst>
            <a:ext uri="{FF2B5EF4-FFF2-40B4-BE49-F238E27FC236}">
              <a16:creationId xmlns:a16="http://schemas.microsoft.com/office/drawing/2014/main" id="{DF04DC39-360A-BAC9-5788-0AE2F872CB9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E1104DA8-1637-C265-3A2D-0D26C140973D}"/>
              </a:ext>
            </a:extLst>
          </p:cNvPr>
          <p:cNvPicPr>
            <a:picLocks noChangeAspect="1"/>
          </p:cNvPicPr>
          <p:nvPr/>
        </p:nvPicPr>
        <p:blipFill>
          <a:blip r:embed="rId3"/>
          <a:stretch>
            <a:fillRect/>
          </a:stretch>
        </p:blipFill>
        <p:spPr>
          <a:xfrm>
            <a:off x="1095436" y="1077752"/>
            <a:ext cx="9997940" cy="5741113"/>
          </a:xfrm>
          <a:prstGeom prst="rect">
            <a:avLst/>
          </a:prstGeom>
        </p:spPr>
      </p:pic>
      <p:sp>
        <p:nvSpPr>
          <p:cNvPr id="16" name="Rectangle 15">
            <a:extLst>
              <a:ext uri="{FF2B5EF4-FFF2-40B4-BE49-F238E27FC236}">
                <a16:creationId xmlns:a16="http://schemas.microsoft.com/office/drawing/2014/main" id="{EA6B884E-E803-438F-2523-BBCC97520FF4}"/>
              </a:ext>
            </a:extLst>
          </p:cNvPr>
          <p:cNvSpPr/>
          <p:nvPr/>
        </p:nvSpPr>
        <p:spPr>
          <a:xfrm>
            <a:off x="1095436" y="3037114"/>
            <a:ext cx="9987060" cy="3781751"/>
          </a:xfrm>
          <a:prstGeom prst="rect">
            <a:avLst/>
          </a:prstGeom>
          <a:solidFill>
            <a:schemeClr val="bg1">
              <a:alpha val="685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a:extLst>
              <a:ext uri="{FF2B5EF4-FFF2-40B4-BE49-F238E27FC236}">
                <a16:creationId xmlns:a16="http://schemas.microsoft.com/office/drawing/2014/main" id="{6586BF8A-FF5F-9B5D-A861-C06C5012B1B6}"/>
              </a:ext>
            </a:extLst>
          </p:cNvPr>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Mitigation Cost Multiplier</a:t>
            </a:r>
            <a:endParaRPr dirty="0"/>
          </a:p>
        </p:txBody>
      </p:sp>
      <p:sp>
        <p:nvSpPr>
          <p:cNvPr id="10" name="Rectangle 9">
            <a:extLst>
              <a:ext uri="{FF2B5EF4-FFF2-40B4-BE49-F238E27FC236}">
                <a16:creationId xmlns:a16="http://schemas.microsoft.com/office/drawing/2014/main" id="{8E975A6C-0FA3-F789-469A-92DA27432E8E}"/>
              </a:ext>
            </a:extLst>
          </p:cNvPr>
          <p:cNvSpPr/>
          <p:nvPr/>
        </p:nvSpPr>
        <p:spPr>
          <a:xfrm>
            <a:off x="1208314" y="3404978"/>
            <a:ext cx="9688287" cy="659189"/>
          </a:xfrm>
          <a:prstGeom prst="rect">
            <a:avLst/>
          </a:prstGeom>
          <a:solidFill>
            <a:schemeClr val="bg1">
              <a:lumMod val="85000"/>
              <a:alpha val="70241"/>
            </a:schemeClr>
          </a:solidFill>
        </p:spPr>
        <p:txBody>
          <a:bodyPr wrap="square" anchor="ctr">
            <a:noAutofit/>
          </a:bodyPr>
          <a:lstStyle/>
          <a:p>
            <a:r>
              <a:rPr lang="en-US" sz="3600" b="1" dirty="0">
                <a:solidFill>
                  <a:srgbClr val="000000"/>
                </a:solidFill>
                <a:latin typeface="Roboto" panose="02000000000000000000" pitchFamily="2" charset="0"/>
              </a:rPr>
              <a:t>  </a:t>
            </a:r>
            <a:r>
              <a:rPr lang="en-US" sz="3600" b="1" dirty="0">
                <a:solidFill>
                  <a:srgbClr val="FF0000"/>
                </a:solidFill>
                <a:latin typeface="Roboto" panose="02000000000000000000" pitchFamily="2" charset="0"/>
              </a:rPr>
              <a:t>0.2      0.5       1.2       15 </a:t>
            </a:r>
            <a:r>
              <a:rPr lang="en-US" sz="3600" b="1" dirty="0">
                <a:solidFill>
                  <a:srgbClr val="000000"/>
                </a:solidFill>
                <a:latin typeface="Roboto" panose="02000000000000000000" pitchFamily="2" charset="0"/>
              </a:rPr>
              <a:t>     </a:t>
            </a:r>
            <a:endParaRPr lang="en-US" sz="3600" b="1" i="0" u="none" strike="noStrike" dirty="0">
              <a:solidFill>
                <a:srgbClr val="000000"/>
              </a:solidFill>
              <a:effectLst/>
            </a:endParaRPr>
          </a:p>
        </p:txBody>
      </p:sp>
      <p:sp>
        <p:nvSpPr>
          <p:cNvPr id="11" name="Rectangle 10">
            <a:extLst>
              <a:ext uri="{FF2B5EF4-FFF2-40B4-BE49-F238E27FC236}">
                <a16:creationId xmlns:a16="http://schemas.microsoft.com/office/drawing/2014/main" id="{1724C046-2483-7367-7795-6F792CA5E4E5}"/>
              </a:ext>
            </a:extLst>
          </p:cNvPr>
          <p:cNvSpPr/>
          <p:nvPr/>
        </p:nvSpPr>
        <p:spPr>
          <a:xfrm>
            <a:off x="1208312" y="4777967"/>
            <a:ext cx="9688287" cy="659188"/>
          </a:xfrm>
          <a:prstGeom prst="rect">
            <a:avLst/>
          </a:prstGeom>
          <a:solidFill>
            <a:schemeClr val="bg1">
              <a:lumMod val="85000"/>
              <a:alpha val="70000"/>
            </a:schemeClr>
          </a:solidFill>
        </p:spPr>
        <p:txBody>
          <a:bodyPr wrap="square" anchor="ctr">
            <a:noAutofit/>
          </a:bodyPr>
          <a:lstStyle/>
          <a:p>
            <a:r>
              <a:rPr lang="en-US" sz="3600" b="1" dirty="0">
                <a:solidFill>
                  <a:srgbClr val="000000"/>
                </a:solidFill>
                <a:latin typeface="Roboto" panose="02000000000000000000" pitchFamily="2" charset="0"/>
              </a:rPr>
              <a:t>               </a:t>
            </a:r>
            <a:r>
              <a:rPr lang="en-US" sz="3600" b="1" dirty="0">
                <a:solidFill>
                  <a:srgbClr val="FF0000"/>
                </a:solidFill>
                <a:latin typeface="Roboto" panose="02000000000000000000" pitchFamily="2" charset="0"/>
              </a:rPr>
              <a:t> 1           90 - 440       470 - 880 </a:t>
            </a:r>
            <a:r>
              <a:rPr lang="en-US" sz="3600" b="1" dirty="0">
                <a:solidFill>
                  <a:srgbClr val="000000"/>
                </a:solidFill>
                <a:latin typeface="Roboto" panose="02000000000000000000" pitchFamily="2" charset="0"/>
              </a:rPr>
              <a:t>     </a:t>
            </a:r>
            <a:endParaRPr lang="en-US" sz="3600" b="1" i="0" u="none" strike="noStrike" dirty="0">
              <a:solidFill>
                <a:srgbClr val="000000"/>
              </a:solidFill>
              <a:effectLst/>
            </a:endParaRPr>
          </a:p>
        </p:txBody>
      </p:sp>
      <p:sp>
        <p:nvSpPr>
          <p:cNvPr id="12" name="Rounded Rectangular Callout 11">
            <a:extLst>
              <a:ext uri="{FF2B5EF4-FFF2-40B4-BE49-F238E27FC236}">
                <a16:creationId xmlns:a16="http://schemas.microsoft.com/office/drawing/2014/main" id="{C10CD4F4-7C88-F748-1F40-6BBBB3B11931}"/>
              </a:ext>
            </a:extLst>
          </p:cNvPr>
          <p:cNvSpPr/>
          <p:nvPr/>
        </p:nvSpPr>
        <p:spPr>
          <a:xfrm>
            <a:off x="11082497" y="3161069"/>
            <a:ext cx="959142" cy="535862"/>
          </a:xfrm>
          <a:prstGeom prst="wedgeRoundRectCallout">
            <a:avLst>
              <a:gd name="adj1" fmla="val -122030"/>
              <a:gd name="adj2" fmla="val 54123"/>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Boehm 1976</a:t>
            </a:r>
          </a:p>
        </p:txBody>
      </p:sp>
      <p:sp>
        <p:nvSpPr>
          <p:cNvPr id="13" name="Rounded Rectangular Callout 12">
            <a:extLst>
              <a:ext uri="{FF2B5EF4-FFF2-40B4-BE49-F238E27FC236}">
                <a16:creationId xmlns:a16="http://schemas.microsoft.com/office/drawing/2014/main" id="{0B8DFE0E-D4D1-592F-9972-3C544685C5DA}"/>
              </a:ext>
            </a:extLst>
          </p:cNvPr>
          <p:cNvSpPr/>
          <p:nvPr/>
        </p:nvSpPr>
        <p:spPr>
          <a:xfrm>
            <a:off x="11082496" y="4665259"/>
            <a:ext cx="959142" cy="535862"/>
          </a:xfrm>
          <a:prstGeom prst="wedgeRoundRectCallout">
            <a:avLst>
              <a:gd name="adj1" fmla="val -110531"/>
              <a:gd name="adj2" fmla="val 47143"/>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Baziuk 1995</a:t>
            </a:r>
          </a:p>
        </p:txBody>
      </p:sp>
      <p:sp>
        <p:nvSpPr>
          <p:cNvPr id="17" name="Rectangle 16">
            <a:extLst>
              <a:ext uri="{FF2B5EF4-FFF2-40B4-BE49-F238E27FC236}">
                <a16:creationId xmlns:a16="http://schemas.microsoft.com/office/drawing/2014/main" id="{0FFC6573-58D8-3D13-611B-8861B824C341}"/>
              </a:ext>
            </a:extLst>
          </p:cNvPr>
          <p:cNvSpPr/>
          <p:nvPr/>
        </p:nvSpPr>
        <p:spPr>
          <a:xfrm>
            <a:off x="1095436" y="996216"/>
            <a:ext cx="9987060" cy="1540155"/>
          </a:xfrm>
          <a:prstGeom prst="rect">
            <a:avLst/>
          </a:prstGeom>
          <a:solidFill>
            <a:schemeClr val="bg1">
              <a:alpha val="685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D3692B-D55C-65BC-B24D-DCB67AB9565F}"/>
              </a:ext>
            </a:extLst>
          </p:cNvPr>
          <p:cNvCxnSpPr/>
          <p:nvPr/>
        </p:nvCxnSpPr>
        <p:spPr>
          <a:xfrm flipV="1">
            <a:off x="209006" y="209006"/>
            <a:ext cx="11773988" cy="64878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70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FFBCA63-F86F-B43D-8132-A373ABC4BF0A}"/>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F9A5BD18-D109-6729-A9CD-7CE9D212EA27}"/>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Implementation Methodologies</a:t>
            </a:r>
            <a:endParaRPr dirty="0"/>
          </a:p>
        </p:txBody>
      </p:sp>
      <p:pic>
        <p:nvPicPr>
          <p:cNvPr id="2" name="Picture 1">
            <a:extLst>
              <a:ext uri="{FF2B5EF4-FFF2-40B4-BE49-F238E27FC236}">
                <a16:creationId xmlns:a16="http://schemas.microsoft.com/office/drawing/2014/main" id="{B6E5F188-BC73-E979-EF42-B6B2CA79E53A}"/>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1390949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3E45B297-3AB0-D070-43C5-53C0CDBF44B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5E9FE3-F4C6-8A8B-CC56-04A1C4E1018B}"/>
              </a:ext>
            </a:extLst>
          </p:cNvPr>
          <p:cNvPicPr>
            <a:picLocks noChangeAspect="1"/>
          </p:cNvPicPr>
          <p:nvPr/>
        </p:nvPicPr>
        <p:blipFill>
          <a:blip r:embed="rId3"/>
          <a:stretch>
            <a:fillRect/>
          </a:stretch>
        </p:blipFill>
        <p:spPr>
          <a:xfrm>
            <a:off x="455374" y="1464672"/>
            <a:ext cx="7636280" cy="3928655"/>
          </a:xfrm>
          <a:prstGeom prst="rect">
            <a:avLst/>
          </a:prstGeom>
        </p:spPr>
      </p:pic>
      <p:sp>
        <p:nvSpPr>
          <p:cNvPr id="1199" name="Google Shape;1199;p156">
            <a:extLst>
              <a:ext uri="{FF2B5EF4-FFF2-40B4-BE49-F238E27FC236}">
                <a16:creationId xmlns:a16="http://schemas.microsoft.com/office/drawing/2014/main" id="{65E6B1F4-8451-4CFB-D874-702F1C201BA8}"/>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Implementation Methodology</a:t>
            </a:r>
            <a:endParaRPr dirty="0"/>
          </a:p>
        </p:txBody>
      </p:sp>
      <p:pic>
        <p:nvPicPr>
          <p:cNvPr id="2" name="Picture 1">
            <a:extLst>
              <a:ext uri="{FF2B5EF4-FFF2-40B4-BE49-F238E27FC236}">
                <a16:creationId xmlns:a16="http://schemas.microsoft.com/office/drawing/2014/main" id="{E72270D5-02ED-5019-7289-07449E813536}"/>
              </a:ext>
            </a:extLst>
          </p:cNvPr>
          <p:cNvPicPr>
            <a:picLocks noChangeAspect="1"/>
          </p:cNvPicPr>
          <p:nvPr/>
        </p:nvPicPr>
        <p:blipFill>
          <a:blip r:embed="rId4"/>
          <a:stretch>
            <a:fillRect/>
          </a:stretch>
        </p:blipFill>
        <p:spPr>
          <a:xfrm>
            <a:off x="8439316" y="1297501"/>
            <a:ext cx="3294135" cy="4262998"/>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806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75E53F4-17FC-AD35-42BB-0ADBF774A5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31E0D2-D6F7-78C6-C3F8-1F8A053364FE}"/>
              </a:ext>
            </a:extLst>
          </p:cNvPr>
          <p:cNvPicPr>
            <a:picLocks noChangeAspect="1"/>
          </p:cNvPicPr>
          <p:nvPr/>
        </p:nvPicPr>
        <p:blipFill>
          <a:blip r:embed="rId3"/>
          <a:stretch>
            <a:fillRect/>
          </a:stretch>
        </p:blipFill>
        <p:spPr>
          <a:xfrm>
            <a:off x="868402" y="1160143"/>
            <a:ext cx="7066568" cy="5237173"/>
          </a:xfrm>
          <a:prstGeom prst="rect">
            <a:avLst/>
          </a:prstGeom>
          <a:effectLst>
            <a:outerShdw blurRad="50800" dist="38100" dir="2700000" algn="tl" rotWithShape="0">
              <a:prstClr val="black">
                <a:alpha val="40000"/>
              </a:prstClr>
            </a:outerShdw>
          </a:effectLst>
        </p:spPr>
      </p:pic>
      <p:sp>
        <p:nvSpPr>
          <p:cNvPr id="1199" name="Google Shape;1199;p156">
            <a:extLst>
              <a:ext uri="{FF2B5EF4-FFF2-40B4-BE49-F238E27FC236}">
                <a16:creationId xmlns:a16="http://schemas.microsoft.com/office/drawing/2014/main" id="{640647F8-36F7-78C7-75B6-445B210212E1}"/>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Implementation Methodology</a:t>
            </a:r>
            <a:endParaRPr dirty="0"/>
          </a:p>
        </p:txBody>
      </p:sp>
      <p:pic>
        <p:nvPicPr>
          <p:cNvPr id="5" name="Picture 4">
            <a:extLst>
              <a:ext uri="{FF2B5EF4-FFF2-40B4-BE49-F238E27FC236}">
                <a16:creationId xmlns:a16="http://schemas.microsoft.com/office/drawing/2014/main" id="{F50AC297-9B0A-4931-1E59-F9D5C19A0212}"/>
              </a:ext>
            </a:extLst>
          </p:cNvPr>
          <p:cNvPicPr>
            <a:picLocks noChangeAspect="1"/>
          </p:cNvPicPr>
          <p:nvPr/>
        </p:nvPicPr>
        <p:blipFill>
          <a:blip r:embed="rId4"/>
          <a:stretch>
            <a:fillRect/>
          </a:stretch>
        </p:blipFill>
        <p:spPr>
          <a:xfrm flipV="1">
            <a:off x="10358298" y="3138052"/>
            <a:ext cx="962125" cy="581891"/>
          </a:xfrm>
          <a:prstGeom prst="rect">
            <a:avLst/>
          </a:prstGeom>
        </p:spPr>
      </p:pic>
      <p:pic>
        <p:nvPicPr>
          <p:cNvPr id="2" name="Picture 1">
            <a:extLst>
              <a:ext uri="{FF2B5EF4-FFF2-40B4-BE49-F238E27FC236}">
                <a16:creationId xmlns:a16="http://schemas.microsoft.com/office/drawing/2014/main" id="{A17F483C-4FA1-7593-FE5E-80AA9CED981B}"/>
              </a:ext>
            </a:extLst>
          </p:cNvPr>
          <p:cNvPicPr>
            <a:picLocks noChangeAspect="1"/>
          </p:cNvPicPr>
          <p:nvPr/>
        </p:nvPicPr>
        <p:blipFill>
          <a:blip r:embed="rId5"/>
          <a:stretch>
            <a:fillRect/>
          </a:stretch>
        </p:blipFill>
        <p:spPr>
          <a:xfrm>
            <a:off x="8440806" y="1298462"/>
            <a:ext cx="3292645" cy="4261070"/>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310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 name="Picture 1" descr="Text, letter&#10;&#10;Description automatically generated">
            <a:extLst>
              <a:ext uri="{FF2B5EF4-FFF2-40B4-BE49-F238E27FC236}">
                <a16:creationId xmlns:a16="http://schemas.microsoft.com/office/drawing/2014/main" id="{DF425D88-0079-05C4-E1BA-04394382B942}"/>
              </a:ext>
            </a:extLst>
          </p:cNvPr>
          <p:cNvPicPr>
            <a:picLocks noChangeAspect="1"/>
          </p:cNvPicPr>
          <p:nvPr/>
        </p:nvPicPr>
        <p:blipFill>
          <a:blip r:embed="rId3"/>
          <a:stretch>
            <a:fillRect/>
          </a:stretch>
        </p:blipFill>
        <p:spPr>
          <a:xfrm>
            <a:off x="7323018" y="1699447"/>
            <a:ext cx="3234146" cy="4552070"/>
          </a:xfrm>
          <a:prstGeom prst="rect">
            <a:avLst/>
          </a:prstGeom>
          <a:ln w="12700">
            <a:solidFill>
              <a:schemeClr val="accent5"/>
            </a:solidFill>
          </a:ln>
          <a:effectLst>
            <a:outerShdw blurRad="50800" dist="38100" dir="2700000" algn="tl" rotWithShape="0">
              <a:prstClr val="black">
                <a:alpha val="40000"/>
              </a:prstClr>
            </a:outerShdw>
          </a:effectLst>
        </p:spPr>
      </p:pic>
      <p:pic>
        <p:nvPicPr>
          <p:cNvPr id="5" name="Picture 4" descr="A white cover of a document&#10;&#10;AI-generated content may be incorrect.">
            <a:extLst>
              <a:ext uri="{FF2B5EF4-FFF2-40B4-BE49-F238E27FC236}">
                <a16:creationId xmlns:a16="http://schemas.microsoft.com/office/drawing/2014/main" id="{5A442F0A-EBC4-0FE6-6458-B9DD575DF0F5}"/>
              </a:ext>
            </a:extLst>
          </p:cNvPr>
          <p:cNvPicPr>
            <a:picLocks noChangeAspect="1"/>
          </p:cNvPicPr>
          <p:nvPr/>
        </p:nvPicPr>
        <p:blipFill>
          <a:blip r:embed="rId4"/>
          <a:stretch>
            <a:fillRect/>
          </a:stretch>
        </p:blipFill>
        <p:spPr>
          <a:xfrm>
            <a:off x="623090" y="1462306"/>
            <a:ext cx="3532722" cy="4571758"/>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sp>
        <p:nvSpPr>
          <p:cNvPr id="3" name="Striped Right Arrow 2">
            <a:extLst>
              <a:ext uri="{FF2B5EF4-FFF2-40B4-BE49-F238E27FC236}">
                <a16:creationId xmlns:a16="http://schemas.microsoft.com/office/drawing/2014/main" id="{42204C3B-A617-0448-8311-7982EBBD6185}"/>
              </a:ext>
            </a:extLst>
          </p:cNvPr>
          <p:cNvSpPr/>
          <p:nvPr/>
        </p:nvSpPr>
        <p:spPr>
          <a:xfrm>
            <a:off x="4817331"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5"/>
          <a:srcRect/>
          <a:stretch/>
        </p:blipFill>
        <p:spPr>
          <a:xfrm>
            <a:off x="8285805" y="725310"/>
            <a:ext cx="3234146" cy="4576726"/>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674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Workflows</a:t>
            </a:r>
            <a:endParaRPr dirty="0"/>
          </a:p>
        </p:txBody>
      </p:sp>
      <p:pic>
        <p:nvPicPr>
          <p:cNvPr id="2" name="Picture 1" descr="Diagram&#10;&#10;Description automatically generated">
            <a:extLst>
              <a:ext uri="{FF2B5EF4-FFF2-40B4-BE49-F238E27FC236}">
                <a16:creationId xmlns:a16="http://schemas.microsoft.com/office/drawing/2014/main" id="{649A81E5-5034-6953-34A3-18B953DB9E05}"/>
              </a:ext>
            </a:extLst>
          </p:cNvPr>
          <p:cNvPicPr>
            <a:picLocks noChangeAspect="1"/>
          </p:cNvPicPr>
          <p:nvPr/>
        </p:nvPicPr>
        <p:blipFill>
          <a:blip r:embed="rId3"/>
          <a:stretch>
            <a:fillRect/>
          </a:stretch>
        </p:blipFill>
        <p:spPr>
          <a:xfrm>
            <a:off x="227821" y="936914"/>
            <a:ext cx="11733181" cy="5460403"/>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1"/>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0" name="Picture 19" descr="Graphical user interface, text, application, email&#10;&#10;Description automatically generated">
            <a:extLst>
              <a:ext uri="{FF2B5EF4-FFF2-40B4-BE49-F238E27FC236}">
                <a16:creationId xmlns:a16="http://schemas.microsoft.com/office/drawing/2014/main" id="{EE750DD6-C9CA-2B40-B4FF-AF4BB1EE312B}"/>
              </a:ext>
            </a:extLst>
          </p:cNvPr>
          <p:cNvPicPr>
            <a:picLocks noChangeAspect="1"/>
          </p:cNvPicPr>
          <p:nvPr/>
        </p:nvPicPr>
        <p:blipFill>
          <a:blip r:embed="rId12"/>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77CEFFDA-F10E-4048-B145-C3987A39D327}"/>
              </a:ext>
            </a:extLst>
          </p:cNvPr>
          <p:cNvPicPr>
            <a:picLocks noChangeAspect="1"/>
          </p:cNvPicPr>
          <p:nvPr/>
        </p:nvPicPr>
        <p:blipFill>
          <a:blip r:embed="rId13"/>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A white cover of a document&#10;&#10;AI-generated content may be incorrect.">
            <a:extLst>
              <a:ext uri="{FF2B5EF4-FFF2-40B4-BE49-F238E27FC236}">
                <a16:creationId xmlns:a16="http://schemas.microsoft.com/office/drawing/2014/main" id="{CA558670-BA31-0FE8-341E-AAFF63A6A756}"/>
              </a:ext>
            </a:extLst>
          </p:cNvPr>
          <p:cNvPicPr>
            <a:picLocks noChangeAspect="1"/>
          </p:cNvPicPr>
          <p:nvPr/>
        </p:nvPicPr>
        <p:blipFill>
          <a:blip r:embed="rId14"/>
          <a:stretch>
            <a:fillRect/>
          </a:stretch>
        </p:blipFill>
        <p:spPr>
          <a:xfrm>
            <a:off x="443486" y="1084917"/>
            <a:ext cx="1979418" cy="25615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922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descr="A white cover of a document&#10;&#10;AI-generated content may be incorrect.">
            <a:extLst>
              <a:ext uri="{FF2B5EF4-FFF2-40B4-BE49-F238E27FC236}">
                <a16:creationId xmlns:a16="http://schemas.microsoft.com/office/drawing/2014/main" id="{4056F730-A0BF-825A-ED66-B342879C196D}"/>
              </a:ext>
            </a:extLst>
          </p:cNvPr>
          <p:cNvPicPr>
            <a:picLocks noChangeAspect="1"/>
          </p:cNvPicPr>
          <p:nvPr/>
        </p:nvPicPr>
        <p:blipFill>
          <a:blip r:embed="rId3"/>
          <a:stretch>
            <a:fillRect/>
          </a:stretch>
        </p:blipFill>
        <p:spPr>
          <a:xfrm>
            <a:off x="443486" y="1084917"/>
            <a:ext cx="1979418" cy="2561599"/>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4"/>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5"/>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6"/>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7"/>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8"/>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9"/>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10"/>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1"/>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2"/>
          <a:stretch>
            <a:fillRect/>
          </a:stretch>
        </p:blipFill>
        <p:spPr>
          <a:xfrm>
            <a:off x="5180828" y="1084917"/>
            <a:ext cx="1959992" cy="252586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3"/>
          <a:stretch>
            <a:fillRect/>
          </a:stretch>
        </p:blipFill>
        <p:spPr>
          <a:xfrm>
            <a:off x="5641324" y="1441980"/>
            <a:ext cx="1959992" cy="2534035"/>
          </a:xfrm>
          <a:prstGeom prst="rect">
            <a:avLst/>
          </a:prstGeom>
          <a:ln w="12700">
            <a:solidFill>
              <a:schemeClr val="accent5"/>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4"/>
          <a:stretch>
            <a:fillRect/>
          </a:stretch>
        </p:blipFill>
        <p:spPr>
          <a:xfrm>
            <a:off x="6111294" y="1804764"/>
            <a:ext cx="1977741"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5"/>
          <a:stretch>
            <a:fillRect/>
          </a:stretch>
        </p:blipFill>
        <p:spPr>
          <a:xfrm>
            <a:off x="6581264" y="2258228"/>
            <a:ext cx="1977741" cy="2543266"/>
          </a:xfrm>
          <a:prstGeom prst="rect">
            <a:avLst/>
          </a:prstGeom>
          <a:ln w="12700">
            <a:solidFill>
              <a:schemeClr val="accent5"/>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6"/>
          <a:stretch>
            <a:fillRect/>
          </a:stretch>
        </p:blipFill>
        <p:spPr>
          <a:xfrm>
            <a:off x="6968438" y="2710068"/>
            <a:ext cx="1982704"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7"/>
          <a:stretch>
            <a:fillRect/>
          </a:stretch>
        </p:blipFill>
        <p:spPr>
          <a:xfrm>
            <a:off x="7401805" y="3161908"/>
            <a:ext cx="1979501"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8"/>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9"/>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2A3F9CA4-C2F6-744F-81DE-42B33CA9980A}"/>
              </a:ext>
            </a:extLst>
          </p:cNvPr>
          <p:cNvPicPr>
            <a:picLocks noChangeAspect="1"/>
          </p:cNvPicPr>
          <p:nvPr/>
        </p:nvPicPr>
        <p:blipFill>
          <a:blip r:embed="rId20"/>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572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55C414-6233-09E1-4365-44C43713B470}"/>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8B3CF536-EA93-57DF-1A1B-F54EB0A9C354}"/>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Assessed for Compliance</a:t>
            </a:r>
            <a:endParaRPr dirty="0"/>
          </a:p>
        </p:txBody>
      </p:sp>
      <p:pic>
        <p:nvPicPr>
          <p:cNvPr id="4" name="Picture 3">
            <a:extLst>
              <a:ext uri="{FF2B5EF4-FFF2-40B4-BE49-F238E27FC236}">
                <a16:creationId xmlns:a16="http://schemas.microsoft.com/office/drawing/2014/main" id="{EB8FDA1E-3ED3-F3DE-4456-72F17F13FEF0}"/>
              </a:ext>
            </a:extLst>
          </p:cNvPr>
          <p:cNvPicPr>
            <a:picLocks noChangeAspect="1"/>
          </p:cNvPicPr>
          <p:nvPr/>
        </p:nvPicPr>
        <p:blipFill>
          <a:blip r:embed="rId3"/>
          <a:stretch>
            <a:fillRect/>
          </a:stretch>
        </p:blipFill>
        <p:spPr>
          <a:xfrm>
            <a:off x="120355"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B28D115-F02D-6DDB-92B7-66B6564E0003}"/>
              </a:ext>
            </a:extLst>
          </p:cNvPr>
          <p:cNvPicPr>
            <a:picLocks noChangeAspect="1"/>
          </p:cNvPicPr>
          <p:nvPr/>
        </p:nvPicPr>
        <p:blipFill>
          <a:blip r:embed="rId4"/>
          <a:stretch>
            <a:fillRect/>
          </a:stretch>
        </p:blipFill>
        <p:spPr>
          <a:xfrm>
            <a:off x="4298216"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209F20E5-61DB-B720-6B16-E78AA0F2278E}"/>
              </a:ext>
            </a:extLst>
          </p:cNvPr>
          <p:cNvPicPr>
            <a:picLocks noChangeAspect="1"/>
          </p:cNvPicPr>
          <p:nvPr/>
        </p:nvPicPr>
        <p:blipFill>
          <a:blip r:embed="rId5"/>
          <a:stretch>
            <a:fillRect/>
          </a:stretch>
        </p:blipFill>
        <p:spPr>
          <a:xfrm>
            <a:off x="8242262"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028C4083-C078-F01E-DF5F-1232B23C07B4}"/>
              </a:ext>
            </a:extLst>
          </p:cNvPr>
          <p:cNvSpPr txBox="1"/>
          <p:nvPr/>
        </p:nvSpPr>
        <p:spPr>
          <a:xfrm rot="18317994">
            <a:off x="-773559" y="3348629"/>
            <a:ext cx="5614037"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ISO/SAE 21434</a:t>
            </a:r>
          </a:p>
        </p:txBody>
      </p:sp>
      <p:sp>
        <p:nvSpPr>
          <p:cNvPr id="8" name="TextBox 7">
            <a:extLst>
              <a:ext uri="{FF2B5EF4-FFF2-40B4-BE49-F238E27FC236}">
                <a16:creationId xmlns:a16="http://schemas.microsoft.com/office/drawing/2014/main" id="{286A1200-DDEA-2D16-77AA-0EF714977AE3}"/>
              </a:ext>
            </a:extLst>
          </p:cNvPr>
          <p:cNvSpPr txBox="1"/>
          <p:nvPr/>
        </p:nvSpPr>
        <p:spPr>
          <a:xfrm rot="18317994">
            <a:off x="4613768" y="3348628"/>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
        <p:nvSpPr>
          <p:cNvPr id="9" name="TextBox 8">
            <a:extLst>
              <a:ext uri="{FF2B5EF4-FFF2-40B4-BE49-F238E27FC236}">
                <a16:creationId xmlns:a16="http://schemas.microsoft.com/office/drawing/2014/main" id="{96F427BF-0744-4CEF-2FA0-55B8F41E720F}"/>
              </a:ext>
            </a:extLst>
          </p:cNvPr>
          <p:cNvSpPr txBox="1"/>
          <p:nvPr/>
        </p:nvSpPr>
        <p:spPr>
          <a:xfrm rot="18317994">
            <a:off x="8557812" y="3348627"/>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Tree>
    <p:extLst>
      <p:ext uri="{BB962C8B-B14F-4D97-AF65-F5344CB8AC3E}">
        <p14:creationId xmlns:p14="http://schemas.microsoft.com/office/powerpoint/2010/main" val="38080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C2A2ADBF-13F1-8937-91E4-97FBA4F83BB0}"/>
              </a:ext>
            </a:extLst>
          </p:cNvPr>
          <p:cNvPicPr>
            <a:picLocks noChangeAspect="1"/>
          </p:cNvPicPr>
          <p:nvPr/>
        </p:nvPicPr>
        <p:blipFill>
          <a:blip r:embed="rId3"/>
          <a:stretch>
            <a:fillRect/>
          </a:stretch>
        </p:blipFill>
        <p:spPr>
          <a:xfrm>
            <a:off x="1573706" y="985083"/>
            <a:ext cx="9041411" cy="5778453"/>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https://github.com/AVCDL/AVCDL </a:t>
            </a:r>
          </a:p>
        </p:txBody>
      </p:sp>
    </p:spTree>
    <p:extLst>
      <p:ext uri="{BB962C8B-B14F-4D97-AF65-F5344CB8AC3E}">
        <p14:creationId xmlns:p14="http://schemas.microsoft.com/office/powerpoint/2010/main" val="3471660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1090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https://nvlpubs.nist.gov/nistpubs/SpecialPublications/NIST.SP.800-181r1.pdf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495520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3"/>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How much do bugs cost to fix during each phase of the SDLC?</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https://www.synopsys.com/blogs/software-security/cost-to-fix-bugs-during-each-sdlc-phase/</a:t>
            </a:r>
            <a:r>
              <a:rPr lang="en-US" sz="1400" b="1" dirty="0">
                <a:latin typeface="Courier New" panose="02070309020205020404" pitchFamily="49" charset="0"/>
                <a:cs typeface="Courier New" panose="02070309020205020404" pitchFamily="49" charset="0"/>
              </a:rPr>
              <a:t> </a:t>
            </a:r>
            <a:endParaRPr lang="en-US" sz="1400"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Path to Improve Product Quality, Reliability and Customer Satisfaction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https://ieeexplore.ieee.org/document/497665</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https://github.com/AVCDL/AVCDL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(YouTube)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https://youtube.com/@AVCDL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R156</a:t>
            </a:r>
            <a:br>
              <a:rPr lang="en" sz="1466" dirty="0"/>
            </a:br>
            <a:r>
              <a:rPr lang="en" sz="1066" dirty="0"/>
              <a:t>(SUMS)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R157</a:t>
            </a:r>
            <a:endParaRPr sz="1466" dirty="0"/>
          </a:p>
          <a:p>
            <a:pPr algn="ctr"/>
            <a:r>
              <a:rPr lang="en" sz="1066" dirty="0"/>
              <a:t>(ALKS)</a:t>
            </a:r>
            <a:endParaRPr sz="1066" dirty="0"/>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24089</a:t>
            </a:r>
            <a:endParaRPr sz="1466" dirty="0"/>
          </a:p>
          <a:p>
            <a:pPr algn="ctr"/>
            <a:r>
              <a:rPr lang="en" sz="1066" dirty="0"/>
              <a:t>(software update)</a:t>
            </a:r>
            <a:endParaRPr sz="1066" dirty="0"/>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147472"/>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044399"/>
            <a:ext cx="3262350" cy="556183"/>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EU </a:t>
            </a:r>
            <a:r>
              <a:rPr lang="en" sz="1466" dirty="0"/>
              <a:t>Ares Proposal</a:t>
            </a:r>
            <a:endParaRPr sz="1466" dirty="0"/>
          </a:p>
          <a:p>
            <a:pPr algn="ctr"/>
            <a:r>
              <a:rPr lang="en" sz="1066" dirty="0"/>
              <a:t>(ADS)</a:t>
            </a:r>
            <a:endParaRPr sz="1066" dirty="0"/>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Future</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071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205C5F18-51C2-57C4-4191-2092AECBBD6A}"/>
            </a:ext>
          </a:extLst>
        </p:cNvPr>
        <p:cNvGrpSpPr/>
        <p:nvPr/>
      </p:nvGrpSpPr>
      <p:grpSpPr>
        <a:xfrm>
          <a:off x="0" y="0"/>
          <a:ext cx="0" cy="0"/>
          <a:chOff x="0" y="0"/>
          <a:chExt cx="0" cy="0"/>
        </a:xfrm>
      </p:grpSpPr>
      <p:sp>
        <p:nvSpPr>
          <p:cNvPr id="878" name="Google Shape;878;p147">
            <a:extLst>
              <a:ext uri="{FF2B5EF4-FFF2-40B4-BE49-F238E27FC236}">
                <a16:creationId xmlns:a16="http://schemas.microsoft.com/office/drawing/2014/main" id="{F8A5E6CB-C49F-C6A1-AF79-18DA61801DDF}"/>
              </a:ext>
            </a:extLst>
          </p:cNvPr>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40630B17-7904-1E7A-FF95-49AC7434BA67}"/>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9AD13A35-6BBB-B881-6F60-E16D1F710106}"/>
                </a:ext>
              </a:extLst>
            </p:cNvPr>
            <p:cNvSpPr/>
            <p:nvPr/>
          </p:nvSpPr>
          <p:spPr>
            <a:xfrm>
              <a:off x="4913317" y="1961305"/>
              <a:ext cx="1979852" cy="536020"/>
            </a:xfrm>
            <a:prstGeom prst="roundRect">
              <a:avLst/>
            </a:prstGeom>
            <a:solidFill>
              <a:srgbClr val="FFE6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ysClr val="windowText" lastClr="000000"/>
                  </a:solidFill>
                  <a:effectLst/>
                  <a:uLnTx/>
                  <a:uFillTx/>
                  <a:latin typeface="Arial"/>
                  <a:ea typeface="+mn-ea"/>
                  <a:cs typeface="+mn-cs"/>
                  <a:sym typeface="Arial"/>
                </a:rPr>
                <a:t>Policy</a:t>
              </a:r>
            </a:p>
          </p:txBody>
        </p:sp>
        <p:sp>
          <p:nvSpPr>
            <p:cNvPr id="10" name="Rounded Rectangle 9">
              <a:extLst>
                <a:ext uri="{FF2B5EF4-FFF2-40B4-BE49-F238E27FC236}">
                  <a16:creationId xmlns:a16="http://schemas.microsoft.com/office/drawing/2014/main" id="{0C647E46-EF1C-2D69-977F-4583E22EA8E2}"/>
                </a:ext>
              </a:extLst>
            </p:cNvPr>
            <p:cNvSpPr/>
            <p:nvPr/>
          </p:nvSpPr>
          <p:spPr>
            <a:xfrm>
              <a:off x="4913317" y="3155903"/>
              <a:ext cx="1979852" cy="536020"/>
            </a:xfrm>
            <a:prstGeom prst="roundRect">
              <a:avLst/>
            </a:prstGeom>
            <a:solidFill>
              <a:srgbClr val="FFB366"/>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ysClr val="windowText" lastClr="000000"/>
                  </a:solidFill>
                  <a:effectLst/>
                  <a:uLnTx/>
                  <a:uFillTx/>
                  <a:latin typeface="Arial"/>
                  <a:ea typeface="+mn-ea"/>
                  <a:cs typeface="+mn-cs"/>
                  <a:sym typeface="Arial"/>
                </a:rPr>
                <a:t>Process</a:t>
              </a:r>
            </a:p>
          </p:txBody>
        </p:sp>
        <p:sp>
          <p:nvSpPr>
            <p:cNvPr id="11" name="Rounded Rectangle 10">
              <a:extLst>
                <a:ext uri="{FF2B5EF4-FFF2-40B4-BE49-F238E27FC236}">
                  <a16:creationId xmlns:a16="http://schemas.microsoft.com/office/drawing/2014/main" id="{4FD84C5B-ED98-7880-7D09-281D7648ED0E}"/>
                </a:ext>
              </a:extLst>
            </p:cNvPr>
            <p:cNvSpPr/>
            <p:nvPr/>
          </p:nvSpPr>
          <p:spPr>
            <a:xfrm>
              <a:off x="4913317" y="4360984"/>
              <a:ext cx="1979852" cy="536020"/>
            </a:xfrm>
            <a:prstGeom prst="roundRect">
              <a:avLst/>
            </a:prstGeom>
            <a:solidFill>
              <a:srgbClr val="CC66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ysClr val="windowText" lastClr="000000"/>
                  </a:solidFill>
                  <a:effectLst/>
                  <a:uLnTx/>
                  <a:uFillTx/>
                  <a:latin typeface="Arial"/>
                  <a:ea typeface="+mn-ea"/>
                  <a:cs typeface="+mn-cs"/>
                  <a:sym typeface="Arial"/>
                </a:rPr>
                <a:t>Procedure</a:t>
              </a:r>
            </a:p>
          </p:txBody>
        </p:sp>
        <p:sp>
          <p:nvSpPr>
            <p:cNvPr id="5" name="TextBox 4">
              <a:extLst>
                <a:ext uri="{FF2B5EF4-FFF2-40B4-BE49-F238E27FC236}">
                  <a16:creationId xmlns:a16="http://schemas.microsoft.com/office/drawing/2014/main" id="{248B9419-44AA-BD39-668A-0AB305AD0587}"/>
                </a:ext>
              </a:extLst>
            </p:cNvPr>
            <p:cNvSpPr txBox="1"/>
            <p:nvPr/>
          </p:nvSpPr>
          <p:spPr>
            <a:xfrm>
              <a:off x="7125201" y="2031023"/>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5B48F6">
                      <a:lumMod val="75000"/>
                    </a:srgbClr>
                  </a:solidFill>
                  <a:effectLst/>
                  <a:uLnTx/>
                  <a:uFillTx/>
                  <a:latin typeface="Arial"/>
                  <a:cs typeface="Arial"/>
                  <a:sym typeface="Arial"/>
                </a:rPr>
                <a:t>Why</a:t>
              </a:r>
            </a:p>
          </p:txBody>
        </p:sp>
        <p:sp>
          <p:nvSpPr>
            <p:cNvPr id="13" name="TextBox 12">
              <a:extLst>
                <a:ext uri="{FF2B5EF4-FFF2-40B4-BE49-F238E27FC236}">
                  <a16:creationId xmlns:a16="http://schemas.microsoft.com/office/drawing/2014/main" id="{6D0588A6-071B-E075-4263-D8421A7BE1C2}"/>
                </a:ext>
              </a:extLst>
            </p:cNvPr>
            <p:cNvSpPr txBox="1"/>
            <p:nvPr/>
          </p:nvSpPr>
          <p:spPr>
            <a:xfrm>
              <a:off x="7125201" y="4398161"/>
              <a:ext cx="8018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5B48F6">
                      <a:lumMod val="75000"/>
                    </a:srgbClr>
                  </a:solidFill>
                  <a:effectLst/>
                  <a:uLnTx/>
                  <a:uFillTx/>
                  <a:latin typeface="Arial"/>
                  <a:cs typeface="Arial"/>
                  <a:sym typeface="Arial"/>
                </a:rPr>
                <a:t>How</a:t>
              </a:r>
            </a:p>
          </p:txBody>
        </p:sp>
        <p:sp>
          <p:nvSpPr>
            <p:cNvPr id="14" name="TextBox 13">
              <a:extLst>
                <a:ext uri="{FF2B5EF4-FFF2-40B4-BE49-F238E27FC236}">
                  <a16:creationId xmlns:a16="http://schemas.microsoft.com/office/drawing/2014/main" id="{84F7D6D6-662B-8D65-82CF-9510F58C557E}"/>
                </a:ext>
              </a:extLst>
            </p:cNvPr>
            <p:cNvSpPr txBox="1"/>
            <p:nvPr/>
          </p:nvSpPr>
          <p:spPr>
            <a:xfrm>
              <a:off x="7125201" y="3193080"/>
              <a:ext cx="28504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5B48F6">
                      <a:lumMod val="75000"/>
                    </a:srgbClr>
                  </a:solidFill>
                  <a:effectLst/>
                  <a:uLnTx/>
                  <a:uFillTx/>
                  <a:latin typeface="Arial"/>
                  <a:cs typeface="Arial"/>
                  <a:sym typeface="Arial"/>
                </a:rPr>
                <a:t>What / Who / When</a:t>
              </a:r>
            </a:p>
          </p:txBody>
        </p:sp>
        <p:cxnSp>
          <p:nvCxnSpPr>
            <p:cNvPr id="8" name="Straight Arrow Connector 7">
              <a:extLst>
                <a:ext uri="{FF2B5EF4-FFF2-40B4-BE49-F238E27FC236}">
                  <a16:creationId xmlns:a16="http://schemas.microsoft.com/office/drawing/2014/main" id="{3D6F7BF1-2C9F-F151-3551-A7C4BEA343B6}"/>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E23F82-6D11-8B75-36DA-A34246159AEF}"/>
                </a:ext>
              </a:extLst>
            </p:cNvPr>
            <p:cNvCxnSpPr>
              <a:cxnSpLocks/>
              <a:stCxn id="11" idx="0"/>
              <a:endCxn id="10" idx="2"/>
            </p:cNvCxnSpPr>
            <p:nvPr/>
          </p:nvCxnSpPr>
          <p:spPr>
            <a:xfrm flipV="1">
              <a:off x="5903243" y="3691923"/>
              <a:ext cx="0" cy="669061"/>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42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64B9FA57-91A8-DB33-A19A-92A9181B78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6F53492F-70DA-3863-828A-2B6B56806339}"/>
              </a:ext>
            </a:extLst>
          </p:cNvPr>
          <p:cNvSpPr/>
          <p:nvPr/>
        </p:nvSpPr>
        <p:spPr>
          <a:xfrm>
            <a:off x="4695092" y="2919046"/>
            <a:ext cx="5372100" cy="1046286"/>
          </a:xfrm>
          <a:prstGeom prst="round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8" name="Google Shape;878;p147">
            <a:extLst>
              <a:ext uri="{FF2B5EF4-FFF2-40B4-BE49-F238E27FC236}">
                <a16:creationId xmlns:a16="http://schemas.microsoft.com/office/drawing/2014/main" id="{C3BD2E87-D4BC-1DDF-CE33-3415B2755B31}"/>
              </a:ext>
            </a:extLst>
          </p:cNvPr>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60C5CB32-8020-4374-59AA-9A44A14FA123}"/>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641CB4A6-1D9E-66A7-310C-8FAD1EB0D945}"/>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Arial"/>
                </a:rPr>
                <a:t>Policy</a:t>
              </a:r>
            </a:p>
          </p:txBody>
        </p:sp>
        <p:sp>
          <p:nvSpPr>
            <p:cNvPr id="10" name="Rounded Rectangle 9">
              <a:extLst>
                <a:ext uri="{FF2B5EF4-FFF2-40B4-BE49-F238E27FC236}">
                  <a16:creationId xmlns:a16="http://schemas.microsoft.com/office/drawing/2014/main" id="{995F6A7B-ABEE-9CFA-E267-0DD5511F18A7}"/>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ysClr val="windowText" lastClr="000000"/>
                  </a:solidFill>
                  <a:effectLst/>
                  <a:uLnTx/>
                  <a:uFillTx/>
                  <a:latin typeface="Arial"/>
                  <a:ea typeface="+mn-ea"/>
                  <a:cs typeface="+mn-cs"/>
                  <a:sym typeface="Arial"/>
                </a:rPr>
                <a:t>Process</a:t>
              </a:r>
            </a:p>
          </p:txBody>
        </p:sp>
        <p:sp>
          <p:nvSpPr>
            <p:cNvPr id="11" name="Rounded Rectangle 10">
              <a:extLst>
                <a:ext uri="{FF2B5EF4-FFF2-40B4-BE49-F238E27FC236}">
                  <a16:creationId xmlns:a16="http://schemas.microsoft.com/office/drawing/2014/main" id="{8049397A-E7B5-D4B8-3AF0-DFB45A75A621}"/>
                </a:ext>
              </a:extLst>
            </p:cNvPr>
            <p:cNvSpPr/>
            <p:nvPr/>
          </p:nvSpPr>
          <p:spPr>
            <a:xfrm>
              <a:off x="4913317" y="4360984"/>
              <a:ext cx="1979852" cy="536020"/>
            </a:xfrm>
            <a:prstGeom prst="roundRect">
              <a:avLst/>
            </a:prstGeom>
            <a:solidFill>
              <a:srgbClr val="CC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Arial"/>
                </a:rPr>
                <a:t>Procedure</a:t>
              </a:r>
            </a:p>
          </p:txBody>
        </p:sp>
        <p:sp>
          <p:nvSpPr>
            <p:cNvPr id="5" name="TextBox 4">
              <a:extLst>
                <a:ext uri="{FF2B5EF4-FFF2-40B4-BE49-F238E27FC236}">
                  <a16:creationId xmlns:a16="http://schemas.microsoft.com/office/drawing/2014/main" id="{CF27B40C-1C53-993D-2ACC-D36810C887B5}"/>
                </a:ext>
              </a:extLst>
            </p:cNvPr>
            <p:cNvSpPr txBox="1"/>
            <p:nvPr/>
          </p:nvSpPr>
          <p:spPr>
            <a:xfrm>
              <a:off x="7125201" y="2031023"/>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13" name="TextBox 12">
              <a:extLst>
                <a:ext uri="{FF2B5EF4-FFF2-40B4-BE49-F238E27FC236}">
                  <a16:creationId xmlns:a16="http://schemas.microsoft.com/office/drawing/2014/main" id="{A9DD5BE9-E867-CEEC-FDF5-6BAD4C95347F}"/>
                </a:ext>
              </a:extLst>
            </p:cNvPr>
            <p:cNvSpPr txBox="1"/>
            <p:nvPr/>
          </p:nvSpPr>
          <p:spPr>
            <a:xfrm>
              <a:off x="7125201" y="4398161"/>
              <a:ext cx="8018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14" name="TextBox 13">
              <a:extLst>
                <a:ext uri="{FF2B5EF4-FFF2-40B4-BE49-F238E27FC236}">
                  <a16:creationId xmlns:a16="http://schemas.microsoft.com/office/drawing/2014/main" id="{BDD77033-7AA6-5E05-D211-105B826649C5}"/>
                </a:ext>
              </a:extLst>
            </p:cNvPr>
            <p:cNvSpPr txBox="1"/>
            <p:nvPr/>
          </p:nvSpPr>
          <p:spPr>
            <a:xfrm>
              <a:off x="7125201" y="3193080"/>
              <a:ext cx="28504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5B48F6">
                      <a:lumMod val="75000"/>
                    </a:srgbClr>
                  </a:solidFill>
                  <a:effectLst/>
                  <a:uLnTx/>
                  <a:uFillTx/>
                  <a:latin typeface="Arial"/>
                  <a:cs typeface="Arial"/>
                  <a:sym typeface="Arial"/>
                </a:rPr>
                <a:t>What / Who / When</a:t>
              </a:r>
            </a:p>
          </p:txBody>
        </p:sp>
        <p:cxnSp>
          <p:nvCxnSpPr>
            <p:cNvPr id="8" name="Straight Arrow Connector 7">
              <a:extLst>
                <a:ext uri="{FF2B5EF4-FFF2-40B4-BE49-F238E27FC236}">
                  <a16:creationId xmlns:a16="http://schemas.microsoft.com/office/drawing/2014/main" id="{AD092759-F15A-680C-525A-90F39D7B341E}"/>
                </a:ext>
              </a:extLst>
            </p:cNvPr>
            <p:cNvCxnSpPr>
              <a:stCxn id="10" idx="0"/>
              <a:endCxn id="4" idx="2"/>
            </p:cNvCxnSpPr>
            <p:nvPr/>
          </p:nvCxnSpPr>
          <p:spPr>
            <a:xfrm flipV="1">
              <a:off x="5903243" y="2497325"/>
              <a:ext cx="0" cy="658578"/>
            </a:xfrm>
            <a:prstGeom prst="straightConnector1">
              <a:avLst/>
            </a:prstGeom>
            <a:ln w="50800">
              <a:solidFill>
                <a:schemeClr val="tx1">
                  <a:alpha val="20098"/>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141AE5-5190-38B8-AA7B-FA877EC80F56}"/>
                </a:ext>
              </a:extLst>
            </p:cNvPr>
            <p:cNvCxnSpPr>
              <a:cxnSpLocks/>
              <a:stCxn id="11" idx="0"/>
              <a:endCxn id="10" idx="2"/>
            </p:cNvCxnSpPr>
            <p:nvPr/>
          </p:nvCxnSpPr>
          <p:spPr>
            <a:xfrm flipV="1">
              <a:off x="5903243" y="3691923"/>
              <a:ext cx="0" cy="669061"/>
            </a:xfrm>
            <a:prstGeom prst="straightConnector1">
              <a:avLst/>
            </a:prstGeom>
            <a:ln w="50800">
              <a:solidFill>
                <a:schemeClr val="tx1">
                  <a:alpha val="20203"/>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96BCA9B5-5C60-8FC7-129F-6DE1A636FD35}"/>
              </a:ext>
            </a:extLst>
          </p:cNvPr>
          <p:cNvSpPr txBox="1"/>
          <p:nvPr/>
        </p:nvSpPr>
        <p:spPr>
          <a:xfrm>
            <a:off x="1608996" y="3149801"/>
            <a:ext cx="1784835"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B48F6">
                    <a:lumMod val="75000"/>
                  </a:srgbClr>
                </a:solidFill>
                <a:effectLst/>
                <a:uLnTx/>
                <a:uFillTx/>
                <a:latin typeface="Arial"/>
                <a:cs typeface="Arial"/>
                <a:sym typeface="Arial"/>
              </a:rPr>
              <a:t>Lifecycle</a:t>
            </a:r>
          </a:p>
        </p:txBody>
      </p:sp>
      <p:cxnSp>
        <p:nvCxnSpPr>
          <p:cNvPr id="18" name="Straight Arrow Connector 17">
            <a:extLst>
              <a:ext uri="{FF2B5EF4-FFF2-40B4-BE49-F238E27FC236}">
                <a16:creationId xmlns:a16="http://schemas.microsoft.com/office/drawing/2014/main" id="{FE705EDB-3CB7-C8CB-A6AE-580732348836}"/>
              </a:ext>
            </a:extLst>
          </p:cNvPr>
          <p:cNvCxnSpPr>
            <a:cxnSpLocks/>
            <a:stCxn id="16" idx="3"/>
            <a:endCxn id="2" idx="1"/>
          </p:cNvCxnSpPr>
          <p:nvPr/>
        </p:nvCxnSpPr>
        <p:spPr>
          <a:xfrm>
            <a:off x="3393831" y="3442189"/>
            <a:ext cx="130126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5DAAA7-BDE9-3167-40A7-E2174CB62BE2}"/>
              </a:ext>
            </a:extLst>
          </p:cNvPr>
          <p:cNvSpPr/>
          <p:nvPr/>
        </p:nvSpPr>
        <p:spPr>
          <a:xfrm>
            <a:off x="4695092" y="1903751"/>
            <a:ext cx="3699400" cy="623607"/>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ectangle 5">
            <a:extLst>
              <a:ext uri="{FF2B5EF4-FFF2-40B4-BE49-F238E27FC236}">
                <a16:creationId xmlns:a16="http://schemas.microsoft.com/office/drawing/2014/main" id="{DD1A66EF-7996-2C93-D3DB-915AB9537AA3}"/>
              </a:ext>
            </a:extLst>
          </p:cNvPr>
          <p:cNvSpPr/>
          <p:nvPr/>
        </p:nvSpPr>
        <p:spPr>
          <a:xfrm>
            <a:off x="4695092" y="4330951"/>
            <a:ext cx="3699400" cy="618843"/>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43321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7EA633D9-3705-C170-9679-7315F9E584FB}"/>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Fundamental References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4"/>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D2B8CB05-7AE7-4633-41C3-CCCD655EF65B}"/>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34ABF2D2-8149-7591-96E0-2DCA65D1BB52}"/>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descr="Text, letter&#10;&#10;Description automatically generated">
            <a:extLst>
              <a:ext uri="{FF2B5EF4-FFF2-40B4-BE49-F238E27FC236}">
                <a16:creationId xmlns:a16="http://schemas.microsoft.com/office/drawing/2014/main" id="{75B4EC3B-6F45-AC79-05FC-DD6D73F31154}"/>
              </a:ext>
            </a:extLst>
          </p:cNvPr>
          <p:cNvPicPr>
            <a:picLocks noChangeAspect="1"/>
          </p:cNvPicPr>
          <p:nvPr/>
        </p:nvPicPr>
        <p:blipFill>
          <a:blip r:embed="rId8"/>
          <a:stretch>
            <a:fillRect/>
          </a:stretch>
        </p:blipFill>
        <p:spPr>
          <a:xfrm>
            <a:off x="5757549" y="2688146"/>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64C080C5-4AE9-426D-49C8-367B0A0B03C1}"/>
              </a:ext>
            </a:extLst>
          </p:cNvPr>
          <p:cNvCxnSpPr/>
          <p:nvPr/>
        </p:nvCxnSpPr>
        <p:spPr>
          <a:xfrm flipV="1">
            <a:off x="209006" y="209006"/>
            <a:ext cx="11773988" cy="64878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2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76B0D3A-ECAD-97E7-731B-9B12A1091D23}"/>
              </a:ext>
            </a:extLst>
          </p:cNvPr>
          <p:cNvPicPr>
            <a:picLocks noChangeAspect="1"/>
          </p:cNvPicPr>
          <p:nvPr/>
        </p:nvPicPr>
        <p:blipFill>
          <a:blip r:embed="rId3"/>
          <a:stretch>
            <a:fillRect/>
          </a:stretch>
        </p:blipFill>
        <p:spPr>
          <a:xfrm>
            <a:off x="1095439" y="1077755"/>
            <a:ext cx="9997944" cy="51436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82009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767E256-C5E5-2BED-56CD-1CEC61D35655}"/>
              </a:ext>
            </a:extLst>
          </p:cNvPr>
          <p:cNvPicPr>
            <a:picLocks noChangeAspect="1"/>
          </p:cNvPicPr>
          <p:nvPr/>
        </p:nvPicPr>
        <p:blipFill>
          <a:blip r:embed="rId3"/>
          <a:stretch>
            <a:fillRect/>
          </a:stretch>
        </p:blipFill>
        <p:spPr>
          <a:xfrm>
            <a:off x="1095438"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325585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21235A4-F34F-773A-54CB-E223A735DC78}"/>
              </a:ext>
            </a:extLst>
          </p:cNvPr>
          <p:cNvPicPr>
            <a:picLocks noChangeAspect="1"/>
          </p:cNvPicPr>
          <p:nvPr/>
        </p:nvPicPr>
        <p:blipFill>
          <a:blip r:embed="rId3"/>
          <a:stretch>
            <a:fillRect/>
          </a:stretch>
        </p:blipFill>
        <p:spPr>
          <a:xfrm>
            <a:off x="1095436"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 – Foundation Phase</a:t>
            </a:r>
            <a:endParaRPr dirty="0"/>
          </a:p>
        </p:txBody>
      </p:sp>
    </p:spTree>
    <p:extLst>
      <p:ext uri="{BB962C8B-B14F-4D97-AF65-F5344CB8AC3E}">
        <p14:creationId xmlns:p14="http://schemas.microsoft.com/office/powerpoint/2010/main" val="4887021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214051</TotalTime>
  <Words>5516</Words>
  <Application>Microsoft Macintosh PowerPoint</Application>
  <PresentationFormat>Custom</PresentationFormat>
  <Paragraphs>694</Paragraphs>
  <Slides>27</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27</vt:i4>
      </vt:variant>
    </vt:vector>
  </HeadingPairs>
  <TitlesOfParts>
    <vt:vector size="38" baseType="lpstr">
      <vt:lpstr>Arial</vt:lpstr>
      <vt:lpstr>Merriweather Sans</vt:lpstr>
      <vt:lpstr>Roboto Medium</vt:lpstr>
      <vt:lpstr>Calibri</vt:lpstr>
      <vt:lpstr>Courier New</vt:lpstr>
      <vt:lpstr>Roboto Light</vt:lpstr>
      <vt:lpstr>Poppins Medium</vt:lpstr>
      <vt:lpstr>Roboto</vt:lpstr>
      <vt:lpstr>Simple Light</vt:lpstr>
      <vt:lpstr>Motional Masters</vt:lpstr>
      <vt:lpstr>Motional Masters</vt:lpstr>
      <vt:lpstr>AVCDL Awareness</vt:lpstr>
      <vt:lpstr>Introduction</vt:lpstr>
      <vt:lpstr>Cybersecurity Standards and Regulations Ecosystem</vt:lpstr>
      <vt:lpstr>Lifecycle Basics</vt:lpstr>
      <vt:lpstr>Lifecycle Basics</vt:lpstr>
      <vt:lpstr>Fundamental References</vt:lpstr>
      <vt:lpstr>AVCDL Framework</vt:lpstr>
      <vt:lpstr>AVCDL Framework</vt:lpstr>
      <vt:lpstr>AVCDL Framework – Foundation Phase</vt:lpstr>
      <vt:lpstr>AVCDL Framework – Intra-developmental Phases</vt:lpstr>
      <vt:lpstr>AVCDL Framework – Post-developmental Phases</vt:lpstr>
      <vt:lpstr>Design Deficiencies vs Implementation Defects</vt:lpstr>
      <vt:lpstr>Design Deficiencies vs Implementation Defects</vt:lpstr>
      <vt:lpstr>Design Deficiencies vs Implementation Defects</vt:lpstr>
      <vt:lpstr>Design Deficiencies vs Implementation Defects</vt:lpstr>
      <vt:lpstr>Mitigation Cost Multiplier</vt:lpstr>
      <vt:lpstr>Implementation Methodologies</vt:lpstr>
      <vt:lpstr>V-model Implementation Methodology</vt:lpstr>
      <vt:lpstr>Cyclic Implementation Methodology</vt:lpstr>
      <vt:lpstr>Process Workflows</vt:lpstr>
      <vt:lpstr>AVCDL Documents</vt:lpstr>
      <vt:lpstr>AVCDL Documents</vt:lpstr>
      <vt:lpstr>Assessed for Compliance</vt:lpstr>
      <vt:lpstr>AVCDL on GitHub</vt:lpstr>
      <vt:lpstr>AVCDL on YouTube</vt:lpstr>
      <vt:lpstr>References (1 of 2)</vt:lpstr>
      <vt:lpstr>References (2 of 2)</vt:lpstr>
    </vt:vector>
  </TitlesOfParts>
  <Manager/>
  <Company>Torc Robotics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AVCDL Awareness</dc:title>
  <dc:subject>AVCDL for non-cybersecurity people</dc:subject>
  <dc:creator>Charles Wilson</dc:creator>
  <cp:keywords>cybersecurity awareness, lifecycle</cp:keywords>
  <dc:description>This work was created by Torc Robotics and is licensed under the Creative Commons Attribution-Share Alike (CC BY-SA-4.0) License.
https://creativecommons.org/licenses/by/4.0/legalcode
</dc:description>
  <cp:lastModifiedBy>Charles Wilson</cp:lastModifiedBy>
  <cp:revision>374</cp:revision>
  <cp:lastPrinted>2023-05-08T17:44:42Z</cp:lastPrinted>
  <dcterms:modified xsi:type="dcterms:W3CDTF">2025-04-15T20:29:27Z</dcterms:modified>
  <cp:category>cybersecurity</cp:category>
</cp:coreProperties>
</file>